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9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4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Shape 3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on white board add to sentences pupils provided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5" name="Shape 3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on white board add to sentences pupils provided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333399"/>
            </a:gs>
            <a:gs pos="50000">
              <a:srgbClr val="FFFFFF"/>
            </a:gs>
            <a:gs pos="100000">
              <a:srgbClr val="333399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245225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245225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333399"/>
            </a:gs>
            <a:gs pos="50000">
              <a:srgbClr val="FFFFFF"/>
            </a:gs>
            <a:gs pos="100000">
              <a:srgbClr val="333399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245225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333399"/>
            </a:gs>
            <a:gs pos="50000">
              <a:srgbClr val="FFFFFF"/>
            </a:gs>
            <a:gs pos="100000">
              <a:srgbClr val="333399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buFontTx/>
              <a:buChar char="»"/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 marL="2235200" indent="-406400"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245225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t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glink.com/scene/1320766645420949506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tif"/><Relationship Id="rId4" Type="http://schemas.openxmlformats.org/officeDocument/2006/relationships/image" Target="../media/image26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tif"/><Relationship Id="rId4" Type="http://schemas.openxmlformats.org/officeDocument/2006/relationships/image" Target="../media/image26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tif"/><Relationship Id="rId4" Type="http://schemas.openxmlformats.org/officeDocument/2006/relationships/image" Target="../media/image26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tif"/><Relationship Id="rId4" Type="http://schemas.openxmlformats.org/officeDocument/2006/relationships/image" Target="../media/image26.t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t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tif"/><Relationship Id="rId4" Type="http://schemas.openxmlformats.org/officeDocument/2006/relationships/image" Target="../media/image37.t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On va explorer Paris!"/>
          <p:cNvSpPr txBox="1">
            <a:spLocks noGrp="1"/>
          </p:cNvSpPr>
          <p:nvPr>
            <p:ph type="body" idx="1"/>
          </p:nvPr>
        </p:nvSpPr>
        <p:spPr>
          <a:xfrm>
            <a:off x="1295399" y="128208"/>
            <a:ext cx="7129464" cy="4032251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On va explorer Paris!</a:t>
            </a:r>
          </a:p>
        </p:txBody>
      </p:sp>
      <p:pic>
        <p:nvPicPr>
          <p:cNvPr id="12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188" y="973104"/>
            <a:ext cx="6420215" cy="4519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Box 2"/>
          <p:cNvSpPr txBox="1"/>
          <p:nvPr/>
        </p:nvSpPr>
        <p:spPr>
          <a:xfrm>
            <a:off x="2810347" y="4714883"/>
            <a:ext cx="2906202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la Seine</a:t>
            </a:r>
          </a:p>
        </p:txBody>
      </p:sp>
      <p:pic>
        <p:nvPicPr>
          <p:cNvPr id="15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21" y="881490"/>
            <a:ext cx="8208358" cy="3805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Box 2"/>
          <p:cNvSpPr txBox="1"/>
          <p:nvPr/>
        </p:nvSpPr>
        <p:spPr>
          <a:xfrm>
            <a:off x="999242" y="4799257"/>
            <a:ext cx="7716374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lang="en-GB" dirty="0"/>
              <a:t>Les</a:t>
            </a:r>
            <a:r>
              <a:rPr dirty="0"/>
              <a:t> bateau</a:t>
            </a:r>
            <a:r>
              <a:rPr lang="en-GB" dirty="0"/>
              <a:t>x</a:t>
            </a:r>
            <a:r>
              <a:rPr dirty="0"/>
              <a:t> </a:t>
            </a:r>
            <a:r>
              <a:rPr dirty="0" err="1"/>
              <a:t>mouche</a:t>
            </a:r>
            <a:r>
              <a:rPr lang="en-GB" dirty="0"/>
              <a:t>s</a:t>
            </a:r>
            <a:endParaRPr dirty="0"/>
          </a:p>
        </p:txBody>
      </p:sp>
      <p:pic>
        <p:nvPicPr>
          <p:cNvPr id="15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92" y="1899870"/>
            <a:ext cx="4202611" cy="2796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756" y="839496"/>
            <a:ext cx="3970725" cy="24660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Box 2"/>
          <p:cNvSpPr txBox="1"/>
          <p:nvPr/>
        </p:nvSpPr>
        <p:spPr>
          <a:xfrm>
            <a:off x="2831440" y="4873084"/>
            <a:ext cx="3190936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/>
              <a:t>le M</a:t>
            </a:r>
            <a:r>
              <a:rPr lang="en-GB" dirty="0"/>
              <a:t>é</a:t>
            </a:r>
            <a:r>
              <a:rPr dirty="0" err="1"/>
              <a:t>tro</a:t>
            </a:r>
            <a:endParaRPr dirty="0"/>
          </a:p>
        </p:txBody>
      </p:sp>
      <p:pic>
        <p:nvPicPr>
          <p:cNvPr id="16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75" y="404488"/>
            <a:ext cx="3581401" cy="227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349" y="2323660"/>
            <a:ext cx="3289301" cy="246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521" y="379088"/>
            <a:ext cx="3492501" cy="2324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creenshot 2020-06-01 at 15.48.42.png" descr="Screenshot 2020-06-01 at 15.48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789" y="0"/>
            <a:ext cx="397042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Oval"/>
          <p:cNvSpPr/>
          <p:nvPr/>
        </p:nvSpPr>
        <p:spPr>
          <a:xfrm>
            <a:off x="2439806" y="5201108"/>
            <a:ext cx="1355775" cy="392605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creenshot 2020-06-01 at 15.48.33.png" descr="Screenshot 2020-06-01 at 15.48.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901700"/>
            <a:ext cx="4610100" cy="5054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Oval"/>
          <p:cNvSpPr/>
          <p:nvPr/>
        </p:nvSpPr>
        <p:spPr>
          <a:xfrm>
            <a:off x="2218325" y="5622977"/>
            <a:ext cx="1355775" cy="392605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creenshot 2020-06-01 at 15.48.25.png" descr="Screenshot 2020-06-01 at 15.48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889000"/>
            <a:ext cx="4610100" cy="508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Oval"/>
          <p:cNvSpPr/>
          <p:nvPr/>
        </p:nvSpPr>
        <p:spPr>
          <a:xfrm>
            <a:off x="2133951" y="4505025"/>
            <a:ext cx="1965013" cy="331632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creenshot 2020-06-01 at 15.48.17.png" descr="Screenshot 2020-06-01 at 15.48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0" y="920750"/>
            <a:ext cx="4635500" cy="50165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Oval"/>
          <p:cNvSpPr/>
          <p:nvPr/>
        </p:nvSpPr>
        <p:spPr>
          <a:xfrm>
            <a:off x="2228872" y="5011267"/>
            <a:ext cx="1698873" cy="392605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creenshot 2020-06-01 at 15.48.10.png" descr="Screenshot 2020-06-01 at 15.48.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1117600"/>
            <a:ext cx="4546600" cy="462280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Oval"/>
          <p:cNvSpPr/>
          <p:nvPr/>
        </p:nvSpPr>
        <p:spPr>
          <a:xfrm>
            <a:off x="2239418" y="5095641"/>
            <a:ext cx="1355776" cy="392605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creenshot 2020-06-01 at 15.47.58.png" descr="Screenshot 2020-06-01 at 15.47.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065" y="0"/>
            <a:ext cx="375987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Oval"/>
          <p:cNvSpPr/>
          <p:nvPr/>
        </p:nvSpPr>
        <p:spPr>
          <a:xfrm>
            <a:off x="2714020" y="5760084"/>
            <a:ext cx="1355776" cy="392605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creenshot 2020-06-07 at 23.58.22.png" descr="Screenshot 2020-06-07 at 23.58.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66" y="172098"/>
            <a:ext cx="8068986" cy="6110169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Dingbat X"/>
          <p:cNvSpPr/>
          <p:nvPr/>
        </p:nvSpPr>
        <p:spPr>
          <a:xfrm>
            <a:off x="8083285" y="434460"/>
            <a:ext cx="1156230" cy="1366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333399"/>
          </a:solidFill>
          <a:ln w="25400">
            <a:solidFill>
              <a:srgbClr val="252570"/>
            </a:solidFill>
          </a:ln>
        </p:spPr>
        <p:txBody>
          <a:bodyPr lIns="45719" rIns="45719"/>
          <a:lstStyle/>
          <a:p>
            <a: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6" name="Circle"/>
          <p:cNvSpPr/>
          <p:nvPr/>
        </p:nvSpPr>
        <p:spPr>
          <a:xfrm>
            <a:off x="7932765" y="3167915"/>
            <a:ext cx="1270001" cy="1270001"/>
          </a:xfrm>
          <a:prstGeom prst="ellipse">
            <a:avLst/>
          </a:prstGeom>
          <a:solidFill>
            <a:srgbClr val="FFFFFF"/>
          </a:solidFill>
          <a:ln w="241300">
            <a:solidFill>
              <a:srgbClr val="00F900"/>
            </a:solidFill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7" name="Circle"/>
          <p:cNvSpPr/>
          <p:nvPr/>
        </p:nvSpPr>
        <p:spPr>
          <a:xfrm>
            <a:off x="8153400" y="3040915"/>
            <a:ext cx="1270000" cy="1270001"/>
          </a:xfrm>
          <a:prstGeom prst="ellipse">
            <a:avLst/>
          </a:prstGeom>
          <a:solidFill>
            <a:srgbClr val="FFFFFF"/>
          </a:solidFill>
          <a:ln w="241300">
            <a:solidFill>
              <a:srgbClr val="00F900"/>
            </a:solidFill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8" name="Circle"/>
          <p:cNvSpPr/>
          <p:nvPr/>
        </p:nvSpPr>
        <p:spPr>
          <a:xfrm>
            <a:off x="8026400" y="3167915"/>
            <a:ext cx="1270000" cy="1270001"/>
          </a:xfrm>
          <a:prstGeom prst="ellipse">
            <a:avLst/>
          </a:prstGeom>
          <a:solidFill>
            <a:srgbClr val="FFFFFF"/>
          </a:solidFill>
          <a:ln w="241300">
            <a:solidFill>
              <a:srgbClr val="00F900"/>
            </a:solidFill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9" name="Circle"/>
          <p:cNvSpPr/>
          <p:nvPr/>
        </p:nvSpPr>
        <p:spPr>
          <a:xfrm>
            <a:off x="7767929" y="3167915"/>
            <a:ext cx="1270001" cy="1270001"/>
          </a:xfrm>
          <a:prstGeom prst="ellipse">
            <a:avLst/>
          </a:prstGeom>
          <a:solidFill>
            <a:srgbClr val="FFFFFF"/>
          </a:solidFill>
          <a:ln w="241300">
            <a:solidFill>
              <a:srgbClr val="00F900"/>
            </a:solidFill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0" name="Circle"/>
          <p:cNvSpPr/>
          <p:nvPr/>
        </p:nvSpPr>
        <p:spPr>
          <a:xfrm>
            <a:off x="8153400" y="3167915"/>
            <a:ext cx="1270000" cy="1270001"/>
          </a:xfrm>
          <a:prstGeom prst="ellipse">
            <a:avLst/>
          </a:prstGeom>
          <a:solidFill>
            <a:srgbClr val="FFFFFF"/>
          </a:solidFill>
          <a:ln w="241300">
            <a:solidFill>
              <a:srgbClr val="00F900"/>
            </a:solidFill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1" name="Circle"/>
          <p:cNvSpPr/>
          <p:nvPr/>
        </p:nvSpPr>
        <p:spPr>
          <a:xfrm>
            <a:off x="8026400" y="3167915"/>
            <a:ext cx="1270000" cy="1270001"/>
          </a:xfrm>
          <a:prstGeom prst="ellipse">
            <a:avLst/>
          </a:prstGeom>
          <a:solidFill>
            <a:srgbClr val="FFFFFF"/>
          </a:solidFill>
          <a:ln w="241300">
            <a:solidFill>
              <a:srgbClr val="00F900"/>
            </a:solidFill>
          </a:ln>
        </p:spPr>
        <p:txBody>
          <a:bodyPr lIns="45719" rIns="4571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2" name="Dingbat X"/>
          <p:cNvSpPr/>
          <p:nvPr/>
        </p:nvSpPr>
        <p:spPr>
          <a:xfrm>
            <a:off x="7989651" y="536060"/>
            <a:ext cx="1156230" cy="1366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333399"/>
          </a:solidFill>
          <a:ln w="25400">
            <a:solidFill>
              <a:srgbClr val="252570"/>
            </a:solidFill>
          </a:ln>
        </p:spPr>
        <p:txBody>
          <a:bodyPr lIns="45719" rIns="45719"/>
          <a:lstStyle/>
          <a:p>
            <a: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3" name="Dingbat X"/>
          <p:cNvSpPr/>
          <p:nvPr/>
        </p:nvSpPr>
        <p:spPr>
          <a:xfrm>
            <a:off x="7989651" y="536060"/>
            <a:ext cx="1156230" cy="1366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333399"/>
          </a:solidFill>
          <a:ln w="25400">
            <a:solidFill>
              <a:srgbClr val="252570"/>
            </a:solidFill>
          </a:ln>
        </p:spPr>
        <p:txBody>
          <a:bodyPr lIns="45719" rIns="45719"/>
          <a:lstStyle/>
          <a:p>
            <a: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4" name="Dingbat X"/>
          <p:cNvSpPr/>
          <p:nvPr/>
        </p:nvSpPr>
        <p:spPr>
          <a:xfrm>
            <a:off x="7824815" y="536060"/>
            <a:ext cx="1156230" cy="1366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333399"/>
          </a:solidFill>
          <a:ln w="25400">
            <a:solidFill>
              <a:srgbClr val="252570"/>
            </a:solidFill>
          </a:ln>
        </p:spPr>
        <p:txBody>
          <a:bodyPr lIns="45719" rIns="45719"/>
          <a:lstStyle/>
          <a:p>
            <a: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5" name="Dingbat X"/>
          <p:cNvSpPr/>
          <p:nvPr/>
        </p:nvSpPr>
        <p:spPr>
          <a:xfrm>
            <a:off x="7989651" y="434460"/>
            <a:ext cx="1156230" cy="1366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333399"/>
          </a:solidFill>
          <a:ln w="25400">
            <a:solidFill>
              <a:srgbClr val="252570"/>
            </a:solidFill>
          </a:ln>
        </p:spPr>
        <p:txBody>
          <a:bodyPr lIns="45719" rIns="45719"/>
          <a:lstStyle/>
          <a:p>
            <a: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06D8C-D591-4AC7-9545-3BF934ABA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1B61C-2B04-411F-AB8B-58BCA7480F5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322F59-4C3E-4A1E-9C56-4F4F4DA0F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495300"/>
            <a:ext cx="7124700" cy="5143500"/>
          </a:xfrm>
          <a:prstGeom prst="rect">
            <a:avLst/>
          </a:prstGeom>
        </p:spPr>
      </p:pic>
      <p:sp>
        <p:nvSpPr>
          <p:cNvPr id="5" name="https://www.thinglink.com/scene/1320766645420949506">
            <a:hlinkClick r:id="rId3"/>
            <a:extLst>
              <a:ext uri="{FF2B5EF4-FFF2-40B4-BE49-F238E27FC236}">
                <a16:creationId xmlns:a16="http://schemas.microsoft.com/office/drawing/2014/main" id="{76E66F89-2CF2-43E9-9950-1F8625389036}"/>
              </a:ext>
            </a:extLst>
          </p:cNvPr>
          <p:cNvSpPr txBox="1"/>
          <p:nvPr/>
        </p:nvSpPr>
        <p:spPr>
          <a:xfrm>
            <a:off x="1559906" y="6252210"/>
            <a:ext cx="569963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b="1" dirty="0"/>
              <a:t>https://www.thinglink.com/scene/1320766645420949506</a:t>
            </a:r>
          </a:p>
        </p:txBody>
      </p:sp>
      <p:sp>
        <p:nvSpPr>
          <p:cNvPr id="6" name="Click on this link to visit the sights!">
            <a:extLst>
              <a:ext uri="{FF2B5EF4-FFF2-40B4-BE49-F238E27FC236}">
                <a16:creationId xmlns:a16="http://schemas.microsoft.com/office/drawing/2014/main" id="{4E51CBE2-0F5A-410F-B86B-B039E0B1A164}"/>
              </a:ext>
            </a:extLst>
          </p:cNvPr>
          <p:cNvSpPr txBox="1"/>
          <p:nvPr/>
        </p:nvSpPr>
        <p:spPr>
          <a:xfrm>
            <a:off x="2805249" y="5779579"/>
            <a:ext cx="344260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b="1" dirty="0"/>
              <a:t>Click on this link to visit the sights! </a:t>
            </a:r>
          </a:p>
        </p:txBody>
      </p:sp>
    </p:spTree>
    <p:extLst>
      <p:ext uri="{BB962C8B-B14F-4D97-AF65-F5344CB8AC3E}">
        <p14:creationId xmlns:p14="http://schemas.microsoft.com/office/powerpoint/2010/main" val="315080259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aris.pdf" descr="Pari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97" y="0"/>
            <a:ext cx="4849126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Je vais visiter..."/>
          <p:cNvSpPr txBox="1"/>
          <p:nvPr/>
        </p:nvSpPr>
        <p:spPr>
          <a:xfrm>
            <a:off x="1490986" y="568949"/>
            <a:ext cx="6671440" cy="993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900"/>
              </a:spcBef>
              <a:defRPr sz="5100" b="1">
                <a:solidFill>
                  <a:srgbClr val="00FF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Je</a:t>
            </a:r>
            <a:r>
              <a:rPr>
                <a:solidFill>
                  <a:srgbClr val="FFFF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vais visiter...</a:t>
            </a:r>
          </a:p>
        </p:txBody>
      </p:sp>
      <p:sp>
        <p:nvSpPr>
          <p:cNvPr id="200" name="b. I’m going to go up...."/>
          <p:cNvSpPr txBox="1"/>
          <p:nvPr/>
        </p:nvSpPr>
        <p:spPr>
          <a:xfrm>
            <a:off x="76167" y="4118000"/>
            <a:ext cx="6362701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b. I’m going to go up....</a:t>
            </a:r>
          </a:p>
        </p:txBody>
      </p:sp>
      <p:sp>
        <p:nvSpPr>
          <p:cNvPr id="201" name="d. I’m going to see..."/>
          <p:cNvSpPr txBox="1"/>
          <p:nvPr/>
        </p:nvSpPr>
        <p:spPr>
          <a:xfrm>
            <a:off x="144226" y="6004480"/>
            <a:ext cx="4804629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d. I’m going to see...</a:t>
            </a:r>
          </a:p>
        </p:txBody>
      </p:sp>
      <p:sp>
        <p:nvSpPr>
          <p:cNvPr id="202" name="a. I’m going to explore..."/>
          <p:cNvSpPr txBox="1"/>
          <p:nvPr/>
        </p:nvSpPr>
        <p:spPr>
          <a:xfrm>
            <a:off x="73826" y="3187720"/>
            <a:ext cx="7451726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a. I’m going to explore...</a:t>
            </a:r>
          </a:p>
        </p:txBody>
      </p:sp>
      <p:pic>
        <p:nvPicPr>
          <p:cNvPr id="203" name="Image" descr="Image"/>
          <p:cNvPicPr>
            <a:picLocks noChangeAspect="1"/>
          </p:cNvPicPr>
          <p:nvPr/>
        </p:nvPicPr>
        <p:blipFill>
          <a:blip r:embed="rId2"/>
          <a:srcRect b="11426"/>
          <a:stretch>
            <a:fillRect/>
          </a:stretch>
        </p:blipFill>
        <p:spPr>
          <a:xfrm>
            <a:off x="5950938" y="3027759"/>
            <a:ext cx="855070" cy="802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3"/>
          <a:srcRect b="8667"/>
          <a:stretch>
            <a:fillRect/>
          </a:stretch>
        </p:blipFill>
        <p:spPr>
          <a:xfrm>
            <a:off x="5972766" y="4020042"/>
            <a:ext cx="789839" cy="802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938" y="6010910"/>
            <a:ext cx="789783" cy="7897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" name="Group"/>
          <p:cNvGrpSpPr/>
          <p:nvPr/>
        </p:nvGrpSpPr>
        <p:grpSpPr>
          <a:xfrm>
            <a:off x="95013" y="5034129"/>
            <a:ext cx="6681321" cy="867713"/>
            <a:chOff x="0" y="0"/>
            <a:chExt cx="6681319" cy="867712"/>
          </a:xfrm>
        </p:grpSpPr>
        <p:sp>
          <p:nvSpPr>
            <p:cNvPr id="206" name="c. I’m going to visit..."/>
            <p:cNvSpPr txBox="1"/>
            <p:nvPr/>
          </p:nvSpPr>
          <p:spPr>
            <a:xfrm>
              <a:off x="0" y="65072"/>
              <a:ext cx="5545138" cy="802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4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c. I’m going to visit...</a:t>
              </a:r>
            </a:p>
          </p:txBody>
        </p:sp>
        <p:pic>
          <p:nvPicPr>
            <p:cNvPr id="207" name="Image" descr="Image"/>
            <p:cNvPicPr>
              <a:picLocks noChangeAspect="1"/>
            </p:cNvPicPr>
            <p:nvPr/>
          </p:nvPicPr>
          <p:blipFill>
            <a:blip r:embed="rId5"/>
            <a:srcRect b="16178"/>
            <a:stretch>
              <a:fillRect/>
            </a:stretch>
          </p:blipFill>
          <p:spPr>
            <a:xfrm>
              <a:off x="5842232" y="0"/>
              <a:ext cx="839088" cy="758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b. I’m going to go up...."/>
          <p:cNvSpPr txBox="1"/>
          <p:nvPr/>
        </p:nvSpPr>
        <p:spPr>
          <a:xfrm>
            <a:off x="76167" y="4118000"/>
            <a:ext cx="6362701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b. I’m going to go up....</a:t>
            </a:r>
          </a:p>
        </p:txBody>
      </p:sp>
      <p:sp>
        <p:nvSpPr>
          <p:cNvPr id="211" name="d. I’m going to see..."/>
          <p:cNvSpPr txBox="1"/>
          <p:nvPr/>
        </p:nvSpPr>
        <p:spPr>
          <a:xfrm>
            <a:off x="144226" y="6004480"/>
            <a:ext cx="4804629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d. I’m going to see...</a:t>
            </a:r>
          </a:p>
        </p:txBody>
      </p:sp>
      <p:grpSp>
        <p:nvGrpSpPr>
          <p:cNvPr id="214" name="Group"/>
          <p:cNvGrpSpPr/>
          <p:nvPr/>
        </p:nvGrpSpPr>
        <p:grpSpPr>
          <a:xfrm>
            <a:off x="73826" y="3027759"/>
            <a:ext cx="7451726" cy="962602"/>
            <a:chOff x="0" y="0"/>
            <a:chExt cx="7451725" cy="962600"/>
          </a:xfrm>
        </p:grpSpPr>
        <p:sp>
          <p:nvSpPr>
            <p:cNvPr id="212" name="a. I’m going to explore..."/>
            <p:cNvSpPr txBox="1"/>
            <p:nvPr/>
          </p:nvSpPr>
          <p:spPr>
            <a:xfrm>
              <a:off x="0" y="159960"/>
              <a:ext cx="7451725" cy="802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4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a. I’m going to explore...</a:t>
              </a:r>
            </a:p>
          </p:txBody>
        </p:sp>
        <p:pic>
          <p:nvPicPr>
            <p:cNvPr id="213" name="Image" descr="Image"/>
            <p:cNvPicPr>
              <a:picLocks noChangeAspect="1"/>
            </p:cNvPicPr>
            <p:nvPr/>
          </p:nvPicPr>
          <p:blipFill>
            <a:blip r:embed="rId2"/>
            <a:srcRect b="11426"/>
            <a:stretch>
              <a:fillRect/>
            </a:stretch>
          </p:blipFill>
          <p:spPr>
            <a:xfrm>
              <a:off x="5877111" y="0"/>
              <a:ext cx="855070" cy="8025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5" name="Image" descr="Image"/>
          <p:cNvPicPr>
            <a:picLocks noChangeAspect="1"/>
          </p:cNvPicPr>
          <p:nvPr/>
        </p:nvPicPr>
        <p:blipFill>
          <a:blip r:embed="rId3"/>
          <a:srcRect b="8667"/>
          <a:stretch>
            <a:fillRect/>
          </a:stretch>
        </p:blipFill>
        <p:spPr>
          <a:xfrm>
            <a:off x="5972766" y="4020042"/>
            <a:ext cx="789839" cy="802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938" y="6010909"/>
            <a:ext cx="789782" cy="7897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" name="Group"/>
          <p:cNvGrpSpPr/>
          <p:nvPr/>
        </p:nvGrpSpPr>
        <p:grpSpPr>
          <a:xfrm>
            <a:off x="95013" y="5034129"/>
            <a:ext cx="6681320" cy="867713"/>
            <a:chOff x="0" y="0"/>
            <a:chExt cx="6681318" cy="867712"/>
          </a:xfrm>
        </p:grpSpPr>
        <p:sp>
          <p:nvSpPr>
            <p:cNvPr id="217" name="c. I’m going to visit..."/>
            <p:cNvSpPr txBox="1"/>
            <p:nvPr/>
          </p:nvSpPr>
          <p:spPr>
            <a:xfrm>
              <a:off x="0" y="65072"/>
              <a:ext cx="5545138" cy="802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4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c. I’m going to visit...</a:t>
              </a:r>
            </a:p>
          </p:txBody>
        </p:sp>
        <p:pic>
          <p:nvPicPr>
            <p:cNvPr id="218" name="Image" descr="Image"/>
            <p:cNvPicPr>
              <a:picLocks noChangeAspect="1"/>
            </p:cNvPicPr>
            <p:nvPr/>
          </p:nvPicPr>
          <p:blipFill>
            <a:blip r:embed="rId5"/>
            <a:srcRect b="16178"/>
            <a:stretch>
              <a:fillRect/>
            </a:stretch>
          </p:blipFill>
          <p:spPr>
            <a:xfrm>
              <a:off x="5842232" y="0"/>
              <a:ext cx="839087" cy="758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0" name="je vais explorer..."/>
          <p:cNvSpPr txBox="1"/>
          <p:nvPr/>
        </p:nvSpPr>
        <p:spPr>
          <a:xfrm>
            <a:off x="1887861" y="884924"/>
            <a:ext cx="6362701" cy="1069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900"/>
              </a:spcBef>
              <a:defRPr sz="5500" b="1">
                <a:solidFill>
                  <a:srgbClr val="990099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je</a:t>
            </a:r>
            <a:r>
              <a:rPr>
                <a:solidFill>
                  <a:srgbClr val="FFFF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vais explorer...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d. I’m going to see..."/>
          <p:cNvSpPr txBox="1"/>
          <p:nvPr/>
        </p:nvSpPr>
        <p:spPr>
          <a:xfrm>
            <a:off x="144226" y="6004480"/>
            <a:ext cx="4804629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d. I’m going to see...</a:t>
            </a:r>
          </a:p>
        </p:txBody>
      </p:sp>
      <p:sp>
        <p:nvSpPr>
          <p:cNvPr id="223" name="a. I’m going to explore..."/>
          <p:cNvSpPr txBox="1"/>
          <p:nvPr/>
        </p:nvSpPr>
        <p:spPr>
          <a:xfrm>
            <a:off x="73826" y="3187720"/>
            <a:ext cx="7451726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a. I’m going to explore...</a:t>
            </a:r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2"/>
          <a:srcRect b="11426"/>
          <a:stretch>
            <a:fillRect/>
          </a:stretch>
        </p:blipFill>
        <p:spPr>
          <a:xfrm>
            <a:off x="5950938" y="3027759"/>
            <a:ext cx="855070" cy="8025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7" name="Group"/>
          <p:cNvGrpSpPr/>
          <p:nvPr/>
        </p:nvGrpSpPr>
        <p:grpSpPr>
          <a:xfrm>
            <a:off x="76166" y="4020042"/>
            <a:ext cx="6686439" cy="900599"/>
            <a:chOff x="0" y="0"/>
            <a:chExt cx="6686437" cy="900598"/>
          </a:xfrm>
        </p:grpSpPr>
        <p:sp>
          <p:nvSpPr>
            <p:cNvPr id="225" name="b. I’m going to go up...."/>
            <p:cNvSpPr txBox="1"/>
            <p:nvPr/>
          </p:nvSpPr>
          <p:spPr>
            <a:xfrm>
              <a:off x="0" y="97958"/>
              <a:ext cx="6362701" cy="802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4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b. I’m going to go up....</a:t>
              </a:r>
            </a:p>
          </p:txBody>
        </p:sp>
        <p:pic>
          <p:nvPicPr>
            <p:cNvPr id="226" name="Image" descr="Image"/>
            <p:cNvPicPr>
              <a:picLocks noChangeAspect="1"/>
            </p:cNvPicPr>
            <p:nvPr/>
          </p:nvPicPr>
          <p:blipFill>
            <a:blip r:embed="rId3"/>
            <a:srcRect b="8667"/>
            <a:stretch>
              <a:fillRect/>
            </a:stretch>
          </p:blipFill>
          <p:spPr>
            <a:xfrm>
              <a:off x="5896599" y="0"/>
              <a:ext cx="789839" cy="802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938" y="6010909"/>
            <a:ext cx="789782" cy="7897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1" name="Group"/>
          <p:cNvGrpSpPr/>
          <p:nvPr/>
        </p:nvGrpSpPr>
        <p:grpSpPr>
          <a:xfrm>
            <a:off x="95013" y="5034129"/>
            <a:ext cx="6681320" cy="867713"/>
            <a:chOff x="0" y="0"/>
            <a:chExt cx="6681318" cy="867712"/>
          </a:xfrm>
        </p:grpSpPr>
        <p:sp>
          <p:nvSpPr>
            <p:cNvPr id="229" name="c. I’m going to visit..."/>
            <p:cNvSpPr txBox="1"/>
            <p:nvPr/>
          </p:nvSpPr>
          <p:spPr>
            <a:xfrm>
              <a:off x="0" y="65072"/>
              <a:ext cx="5545138" cy="802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4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c. I’m going to visit...</a:t>
              </a:r>
            </a:p>
          </p:txBody>
        </p:sp>
        <p:pic>
          <p:nvPicPr>
            <p:cNvPr id="230" name="Image" descr="Image"/>
            <p:cNvPicPr>
              <a:picLocks noChangeAspect="1"/>
            </p:cNvPicPr>
            <p:nvPr/>
          </p:nvPicPr>
          <p:blipFill>
            <a:blip r:embed="rId5"/>
            <a:srcRect b="16178"/>
            <a:stretch>
              <a:fillRect/>
            </a:stretch>
          </p:blipFill>
          <p:spPr>
            <a:xfrm>
              <a:off x="5842232" y="0"/>
              <a:ext cx="839087" cy="758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2" name="je vais monter..."/>
          <p:cNvSpPr txBox="1"/>
          <p:nvPr/>
        </p:nvSpPr>
        <p:spPr>
          <a:xfrm>
            <a:off x="1569779" y="804900"/>
            <a:ext cx="6603034" cy="1069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900"/>
              </a:spcBef>
              <a:defRPr sz="55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je</a:t>
            </a:r>
            <a:r>
              <a:rPr>
                <a:solidFill>
                  <a:srgbClr val="FFFF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vais monter...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b. I’m going to go up...."/>
          <p:cNvSpPr txBox="1"/>
          <p:nvPr/>
        </p:nvSpPr>
        <p:spPr>
          <a:xfrm>
            <a:off x="76167" y="4118000"/>
            <a:ext cx="6362701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b. I’m going to go up....</a:t>
            </a:r>
          </a:p>
        </p:txBody>
      </p:sp>
      <p:sp>
        <p:nvSpPr>
          <p:cNvPr id="235" name="a. I’m going to explore..."/>
          <p:cNvSpPr txBox="1"/>
          <p:nvPr/>
        </p:nvSpPr>
        <p:spPr>
          <a:xfrm>
            <a:off x="73826" y="3187720"/>
            <a:ext cx="7451726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a. I’m going to explore...</a:t>
            </a:r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2"/>
          <a:srcRect b="11426"/>
          <a:stretch>
            <a:fillRect/>
          </a:stretch>
        </p:blipFill>
        <p:spPr>
          <a:xfrm>
            <a:off x="5950938" y="3027759"/>
            <a:ext cx="855070" cy="802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" descr="Image"/>
          <p:cNvPicPr>
            <a:picLocks noChangeAspect="1"/>
          </p:cNvPicPr>
          <p:nvPr/>
        </p:nvPicPr>
        <p:blipFill>
          <a:blip r:embed="rId3"/>
          <a:srcRect b="8667"/>
          <a:stretch>
            <a:fillRect/>
          </a:stretch>
        </p:blipFill>
        <p:spPr>
          <a:xfrm>
            <a:off x="5972766" y="4020042"/>
            <a:ext cx="789839" cy="8026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0" name="Group"/>
          <p:cNvGrpSpPr/>
          <p:nvPr/>
        </p:nvGrpSpPr>
        <p:grpSpPr>
          <a:xfrm>
            <a:off x="144226" y="6004480"/>
            <a:ext cx="6596494" cy="802641"/>
            <a:chOff x="0" y="0"/>
            <a:chExt cx="6596493" cy="802640"/>
          </a:xfrm>
        </p:grpSpPr>
        <p:sp>
          <p:nvSpPr>
            <p:cNvPr id="238" name="d. I’m going to see..."/>
            <p:cNvSpPr txBox="1"/>
            <p:nvPr/>
          </p:nvSpPr>
          <p:spPr>
            <a:xfrm>
              <a:off x="0" y="0"/>
              <a:ext cx="4804629" cy="802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4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d. I’m going to see...</a:t>
              </a:r>
            </a:p>
          </p:txBody>
        </p:sp>
        <p:pic>
          <p:nvPicPr>
            <p:cNvPr id="239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6712" y="6429"/>
              <a:ext cx="789782" cy="7897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3" name="Group"/>
          <p:cNvGrpSpPr/>
          <p:nvPr/>
        </p:nvGrpSpPr>
        <p:grpSpPr>
          <a:xfrm>
            <a:off x="95013" y="5034129"/>
            <a:ext cx="6681320" cy="867713"/>
            <a:chOff x="0" y="0"/>
            <a:chExt cx="6681318" cy="867712"/>
          </a:xfrm>
        </p:grpSpPr>
        <p:sp>
          <p:nvSpPr>
            <p:cNvPr id="241" name="c. I’m going to visit..."/>
            <p:cNvSpPr txBox="1"/>
            <p:nvPr/>
          </p:nvSpPr>
          <p:spPr>
            <a:xfrm>
              <a:off x="0" y="65072"/>
              <a:ext cx="5545138" cy="802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4000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c. I’m going to visit...</a:t>
              </a:r>
            </a:p>
          </p:txBody>
        </p:sp>
        <p:pic>
          <p:nvPicPr>
            <p:cNvPr id="242" name="Image" descr="Image"/>
            <p:cNvPicPr>
              <a:picLocks noChangeAspect="1"/>
            </p:cNvPicPr>
            <p:nvPr/>
          </p:nvPicPr>
          <p:blipFill>
            <a:blip r:embed="rId5"/>
            <a:srcRect b="16178"/>
            <a:stretch>
              <a:fillRect/>
            </a:stretch>
          </p:blipFill>
          <p:spPr>
            <a:xfrm>
              <a:off x="5842232" y="0"/>
              <a:ext cx="839087" cy="758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4" name="je vais voir..."/>
          <p:cNvSpPr txBox="1"/>
          <p:nvPr/>
        </p:nvSpPr>
        <p:spPr>
          <a:xfrm>
            <a:off x="2041525" y="842479"/>
            <a:ext cx="5060951" cy="1069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900"/>
              </a:spcBef>
              <a:defRPr sz="5500" b="1">
                <a:solidFill>
                  <a:srgbClr val="5529F7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je</a:t>
            </a:r>
            <a:r>
              <a:rPr>
                <a:solidFill>
                  <a:srgbClr val="FFFF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vais voir...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Qu’est-ce que tu vas faire à Paris?"/>
          <p:cNvSpPr txBox="1">
            <a:spLocks noGrp="1"/>
          </p:cNvSpPr>
          <p:nvPr>
            <p:ph type="title"/>
          </p:nvPr>
        </p:nvSpPr>
        <p:spPr>
          <a:xfrm>
            <a:off x="179387" y="0"/>
            <a:ext cx="8964613" cy="1470025"/>
          </a:xfrm>
          <a:prstGeom prst="rect">
            <a:avLst/>
          </a:prstGeom>
        </p:spPr>
        <p:txBody>
          <a:bodyPr/>
          <a:lstStyle/>
          <a:p>
            <a:pPr defTabSz="896111">
              <a:defRPr sz="4312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Qu’est-ce que tu vas faire à Paris?</a:t>
            </a:r>
          </a:p>
        </p:txBody>
      </p:sp>
      <p:sp>
        <p:nvSpPr>
          <p:cNvPr id="247" name="je vais v…….."/>
          <p:cNvSpPr txBox="1">
            <a:spLocks noGrp="1"/>
          </p:cNvSpPr>
          <p:nvPr>
            <p:ph type="body" sz="quarter" idx="1"/>
          </p:nvPr>
        </p:nvSpPr>
        <p:spPr>
          <a:xfrm>
            <a:off x="2555875" y="1412875"/>
            <a:ext cx="4311650" cy="1008063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je vais v……..</a:t>
            </a:r>
          </a:p>
        </p:txBody>
      </p:sp>
      <p:sp>
        <p:nvSpPr>
          <p:cNvPr id="248" name="l’Arc de Triomphe"/>
          <p:cNvSpPr txBox="1"/>
          <p:nvPr/>
        </p:nvSpPr>
        <p:spPr>
          <a:xfrm>
            <a:off x="1979612" y="5300662"/>
            <a:ext cx="5464176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1000"/>
              </a:spcBef>
              <a:defRPr sz="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l’Arc de Triomphe</a:t>
            </a:r>
          </a:p>
        </p:txBody>
      </p:sp>
      <p:pic>
        <p:nvPicPr>
          <p:cNvPr id="24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312" y="2205037"/>
            <a:ext cx="3952876" cy="316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" descr="Image"/>
          <p:cNvPicPr>
            <a:picLocks noChangeAspect="1"/>
          </p:cNvPicPr>
          <p:nvPr/>
        </p:nvPicPr>
        <p:blipFill>
          <a:blip r:embed="rId3"/>
          <a:srcRect b="16178"/>
          <a:stretch>
            <a:fillRect/>
          </a:stretch>
        </p:blipFill>
        <p:spPr>
          <a:xfrm>
            <a:off x="7593080" y="1537493"/>
            <a:ext cx="839087" cy="75869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7574FC-23B9-4DE8-94FE-AF7F6C49A9F5}"/>
              </a:ext>
            </a:extLst>
          </p:cNvPr>
          <p:cNvSpPr txBox="1"/>
          <p:nvPr/>
        </p:nvSpPr>
        <p:spPr>
          <a:xfrm>
            <a:off x="4899529" y="1368130"/>
            <a:ext cx="1765222" cy="769439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4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visiter</a:t>
            </a:r>
            <a:endParaRPr kumimoji="0" lang="en-GB" sz="4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fill="hold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1" animBg="1" advAuto="0"/>
      <p:bldP spid="248" grpId="2" animBg="1" advAuto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je vais e……….."/>
          <p:cNvSpPr txBox="1">
            <a:spLocks noGrp="1"/>
          </p:cNvSpPr>
          <p:nvPr>
            <p:ph type="body" sz="quarter" idx="1"/>
          </p:nvPr>
        </p:nvSpPr>
        <p:spPr>
          <a:xfrm>
            <a:off x="2555875" y="1412875"/>
            <a:ext cx="4311650" cy="1008063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je vais e………..</a:t>
            </a:r>
          </a:p>
        </p:txBody>
      </p:sp>
      <p:sp>
        <p:nvSpPr>
          <p:cNvPr id="253" name="le Louvre"/>
          <p:cNvSpPr txBox="1"/>
          <p:nvPr/>
        </p:nvSpPr>
        <p:spPr>
          <a:xfrm>
            <a:off x="2484437" y="5661025"/>
            <a:ext cx="4311651" cy="866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1000"/>
              </a:spcBef>
              <a:defRPr sz="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le Louvre</a:t>
            </a:r>
          </a:p>
        </p:txBody>
      </p:sp>
      <p:pic>
        <p:nvPicPr>
          <p:cNvPr id="25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975" y="2276475"/>
            <a:ext cx="4608513" cy="3455988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Qu’est-ce que tu vas faire à Paris?"/>
          <p:cNvSpPr txBox="1">
            <a:spLocks noGrp="1"/>
          </p:cNvSpPr>
          <p:nvPr>
            <p:ph type="title"/>
          </p:nvPr>
        </p:nvSpPr>
        <p:spPr>
          <a:xfrm>
            <a:off x="179387" y="0"/>
            <a:ext cx="8964613" cy="1470025"/>
          </a:xfrm>
          <a:prstGeom prst="rect">
            <a:avLst/>
          </a:prstGeom>
        </p:spPr>
        <p:txBody>
          <a:bodyPr/>
          <a:lstStyle/>
          <a:p>
            <a:pPr defTabSz="896111">
              <a:defRPr sz="4312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Qu’est-ce que tu vas faire à Paris?</a:t>
            </a:r>
          </a:p>
        </p:txBody>
      </p:sp>
      <p:pic>
        <p:nvPicPr>
          <p:cNvPr id="256" name="Image" descr="Image"/>
          <p:cNvPicPr>
            <a:picLocks noChangeAspect="1"/>
          </p:cNvPicPr>
          <p:nvPr/>
        </p:nvPicPr>
        <p:blipFill>
          <a:blip r:embed="rId3"/>
          <a:srcRect b="11426"/>
          <a:stretch>
            <a:fillRect/>
          </a:stretch>
        </p:blipFill>
        <p:spPr>
          <a:xfrm>
            <a:off x="7606772" y="1515665"/>
            <a:ext cx="855070" cy="80253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B38F87-85E4-45F1-81A2-66F166A30FB6}"/>
              </a:ext>
            </a:extLst>
          </p:cNvPr>
          <p:cNvSpPr txBox="1"/>
          <p:nvPr/>
        </p:nvSpPr>
        <p:spPr>
          <a:xfrm>
            <a:off x="4756280" y="1409307"/>
            <a:ext cx="2048959" cy="769439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400" b="1" dirty="0">
                <a:solidFill>
                  <a:srgbClr val="FFFFFF"/>
                </a:solidFill>
              </a:rPr>
              <a:t>explore</a:t>
            </a:r>
            <a:r>
              <a:rPr kumimoji="0" lang="en-GB" sz="4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fill="hold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1" animBg="1" advAuto="0"/>
      <p:bldP spid="253" grpId="2" animBg="1" advAuto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je vais …….."/>
          <p:cNvSpPr txBox="1">
            <a:spLocks noGrp="1"/>
          </p:cNvSpPr>
          <p:nvPr>
            <p:ph type="body" sz="quarter" idx="1"/>
          </p:nvPr>
        </p:nvSpPr>
        <p:spPr>
          <a:xfrm>
            <a:off x="2555875" y="1412875"/>
            <a:ext cx="4311650" cy="1008063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je vais ……..</a:t>
            </a:r>
          </a:p>
        </p:txBody>
      </p:sp>
      <p:sp>
        <p:nvSpPr>
          <p:cNvPr id="259" name="le Sacré Coeur"/>
          <p:cNvSpPr txBox="1"/>
          <p:nvPr/>
        </p:nvSpPr>
        <p:spPr>
          <a:xfrm>
            <a:off x="2484437" y="5661025"/>
            <a:ext cx="4311651" cy="866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1000"/>
              </a:spcBef>
              <a:defRPr sz="44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le Sacré Coeur</a:t>
            </a:r>
          </a:p>
        </p:txBody>
      </p:sp>
      <p:pic>
        <p:nvPicPr>
          <p:cNvPr id="260" name="P5230108.jpeg" descr="P523010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575" y="2205037"/>
            <a:ext cx="2646363" cy="3529013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Qu’est-ce que tu vas faire à Paris?"/>
          <p:cNvSpPr txBox="1">
            <a:spLocks noGrp="1"/>
          </p:cNvSpPr>
          <p:nvPr>
            <p:ph type="title"/>
          </p:nvPr>
        </p:nvSpPr>
        <p:spPr>
          <a:xfrm>
            <a:off x="179387" y="0"/>
            <a:ext cx="8964613" cy="1470025"/>
          </a:xfrm>
          <a:prstGeom prst="rect">
            <a:avLst/>
          </a:prstGeom>
        </p:spPr>
        <p:txBody>
          <a:bodyPr/>
          <a:lstStyle/>
          <a:p>
            <a:pPr defTabSz="896111">
              <a:defRPr sz="4312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Qu’est-ce que tu vas faire à Paris?</a:t>
            </a:r>
          </a:p>
        </p:txBody>
      </p:sp>
      <p:pic>
        <p:nvPicPr>
          <p:cNvPr id="26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810" y="1338716"/>
            <a:ext cx="789782" cy="78978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DADE00-361D-4CF7-BEC6-91BE76CD70E4}"/>
              </a:ext>
            </a:extLst>
          </p:cNvPr>
          <p:cNvSpPr txBox="1"/>
          <p:nvPr/>
        </p:nvSpPr>
        <p:spPr>
          <a:xfrm>
            <a:off x="4899529" y="1368130"/>
            <a:ext cx="1765222" cy="769439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4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voir</a:t>
            </a:r>
            <a:endParaRPr kumimoji="0" lang="en-GB" sz="4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fill="hold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1" animBg="1" advAuto="0"/>
      <p:bldP spid="259" grpId="2" animBg="1" advAuto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je vais m………"/>
          <p:cNvSpPr txBox="1">
            <a:spLocks noGrp="1"/>
          </p:cNvSpPr>
          <p:nvPr>
            <p:ph type="body" sz="quarter" idx="1"/>
          </p:nvPr>
        </p:nvSpPr>
        <p:spPr>
          <a:xfrm>
            <a:off x="2555875" y="1412875"/>
            <a:ext cx="4311650" cy="1008063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je vais m………</a:t>
            </a:r>
          </a:p>
        </p:txBody>
      </p:sp>
      <p:sp>
        <p:nvSpPr>
          <p:cNvPr id="265" name="la Tour Eiffel"/>
          <p:cNvSpPr txBox="1"/>
          <p:nvPr/>
        </p:nvSpPr>
        <p:spPr>
          <a:xfrm>
            <a:off x="2484437" y="5661025"/>
            <a:ext cx="4311651" cy="866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1000"/>
              </a:spcBef>
              <a:defRPr sz="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la Tour Eiffel</a:t>
            </a:r>
          </a:p>
        </p:txBody>
      </p:sp>
      <p:pic>
        <p:nvPicPr>
          <p:cNvPr id="26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2205037"/>
            <a:ext cx="2593975" cy="3457576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Qu’est-ce que tu vas faire à Paris?"/>
          <p:cNvSpPr txBox="1">
            <a:spLocks noGrp="1"/>
          </p:cNvSpPr>
          <p:nvPr>
            <p:ph type="title"/>
          </p:nvPr>
        </p:nvSpPr>
        <p:spPr>
          <a:xfrm>
            <a:off x="179387" y="0"/>
            <a:ext cx="8964613" cy="1470025"/>
          </a:xfrm>
          <a:prstGeom prst="rect">
            <a:avLst/>
          </a:prstGeom>
        </p:spPr>
        <p:txBody>
          <a:bodyPr/>
          <a:lstStyle/>
          <a:p>
            <a:pPr defTabSz="896111">
              <a:defRPr sz="4312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Qu’est-ce que tu vas faire à Paris?</a:t>
            </a:r>
          </a:p>
        </p:txBody>
      </p:sp>
      <p:pic>
        <p:nvPicPr>
          <p:cNvPr id="268" name="Image" descr="Image"/>
          <p:cNvPicPr>
            <a:picLocks noChangeAspect="1"/>
          </p:cNvPicPr>
          <p:nvPr/>
        </p:nvPicPr>
        <p:blipFill>
          <a:blip r:embed="rId3"/>
          <a:srcRect b="8667"/>
          <a:stretch>
            <a:fillRect/>
          </a:stretch>
        </p:blipFill>
        <p:spPr>
          <a:xfrm>
            <a:off x="7523133" y="1425550"/>
            <a:ext cx="789839" cy="80265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E01556-2373-4D31-8DB0-673DDB379691}"/>
              </a:ext>
            </a:extLst>
          </p:cNvPr>
          <p:cNvSpPr txBox="1"/>
          <p:nvPr/>
        </p:nvSpPr>
        <p:spPr>
          <a:xfrm>
            <a:off x="4899528" y="1368130"/>
            <a:ext cx="2038599" cy="769439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400" b="1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monter</a:t>
            </a:r>
            <a:endParaRPr kumimoji="0" lang="en-GB" sz="4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fill="hold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1" animBg="1" advAuto="0"/>
      <p:bldP spid="265" grpId="2" animBg="1" advAuto="0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extBox 3"/>
          <p:cNvSpPr txBox="1"/>
          <p:nvPr/>
        </p:nvSpPr>
        <p:spPr>
          <a:xfrm>
            <a:off x="794527" y="5964594"/>
            <a:ext cx="9205947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la cathédrale Notre-Dame</a:t>
            </a:r>
          </a:p>
        </p:txBody>
      </p:sp>
      <p:sp>
        <p:nvSpPr>
          <p:cNvPr id="271" name="Qu’est-ce que tu vas faire à Paris?"/>
          <p:cNvSpPr txBox="1">
            <a:spLocks noGrp="1"/>
          </p:cNvSpPr>
          <p:nvPr>
            <p:ph type="title" idx="4294967295"/>
          </p:nvPr>
        </p:nvSpPr>
        <p:spPr>
          <a:xfrm>
            <a:off x="215142" y="-444500"/>
            <a:ext cx="8964613" cy="1470025"/>
          </a:xfrm>
          <a:prstGeom prst="rect">
            <a:avLst/>
          </a:prstGeom>
        </p:spPr>
        <p:txBody>
          <a:bodyPr/>
          <a:lstStyle/>
          <a:p>
            <a:pPr defTabSz="896111">
              <a:defRPr sz="4312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Qu’est-ce que tu vas faire à Paris?</a:t>
            </a:r>
          </a:p>
        </p:txBody>
      </p:sp>
      <p:pic>
        <p:nvPicPr>
          <p:cNvPr id="27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21" y="1141862"/>
            <a:ext cx="3657152" cy="4945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917" y="1866900"/>
            <a:ext cx="4693566" cy="3725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398" y="1219451"/>
            <a:ext cx="4586371" cy="4859870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Je vais visiter"/>
          <p:cNvSpPr txBox="1">
            <a:spLocks noGrp="1"/>
          </p:cNvSpPr>
          <p:nvPr>
            <p:ph type="body" sz="quarter" idx="4294967295"/>
          </p:nvPr>
        </p:nvSpPr>
        <p:spPr>
          <a:xfrm>
            <a:off x="2744029" y="486193"/>
            <a:ext cx="4311651" cy="100806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0"/>
              </a:spcBef>
              <a:buSzTx/>
              <a:buFontTx/>
              <a:buNone/>
              <a:defRPr sz="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Je vais visiter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1" animBg="1" advAuto="0"/>
      <p:bldP spid="274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80" y="142851"/>
            <a:ext cx="5929355" cy="444071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TextBox 2"/>
          <p:cNvSpPr txBox="1"/>
          <p:nvPr/>
        </p:nvSpPr>
        <p:spPr>
          <a:xfrm>
            <a:off x="2000231" y="4929197"/>
            <a:ext cx="4770647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la tour Eiffel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708" y="1789623"/>
            <a:ext cx="6357984" cy="4243954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TextBox 2"/>
          <p:cNvSpPr txBox="1"/>
          <p:nvPr/>
        </p:nvSpPr>
        <p:spPr>
          <a:xfrm>
            <a:off x="2187731" y="5997583"/>
            <a:ext cx="5047938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le Parc Disneyland</a:t>
            </a:r>
          </a:p>
        </p:txBody>
      </p:sp>
      <p:sp>
        <p:nvSpPr>
          <p:cNvPr id="279" name="Qu’est-ce que tu vas faire à Paris?"/>
          <p:cNvSpPr txBox="1">
            <a:spLocks noGrp="1"/>
          </p:cNvSpPr>
          <p:nvPr>
            <p:ph type="title" idx="4294967295"/>
          </p:nvPr>
        </p:nvSpPr>
        <p:spPr>
          <a:xfrm>
            <a:off x="179387" y="-393700"/>
            <a:ext cx="8964613" cy="1470025"/>
          </a:xfrm>
          <a:prstGeom prst="rect">
            <a:avLst/>
          </a:prstGeom>
        </p:spPr>
        <p:txBody>
          <a:bodyPr/>
          <a:lstStyle/>
          <a:p>
            <a:pPr defTabSz="896111">
              <a:defRPr sz="4312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Qu’est-ce que tu vas faire à Paris?</a:t>
            </a:r>
          </a:p>
        </p:txBody>
      </p:sp>
      <p:sp>
        <p:nvSpPr>
          <p:cNvPr id="280" name="je vais v…….."/>
          <p:cNvSpPr txBox="1">
            <a:spLocks noGrp="1"/>
          </p:cNvSpPr>
          <p:nvPr>
            <p:ph type="body" sz="quarter" idx="4294967295"/>
          </p:nvPr>
        </p:nvSpPr>
        <p:spPr>
          <a:xfrm>
            <a:off x="2555875" y="790575"/>
            <a:ext cx="4311650" cy="100806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0"/>
              </a:spcBef>
              <a:buSzTx/>
              <a:buFontTx/>
              <a:buNone/>
              <a:defRPr sz="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je vais v……..</a:t>
            </a:r>
          </a:p>
        </p:txBody>
      </p:sp>
      <p:pic>
        <p:nvPicPr>
          <p:cNvPr id="281" name="Image" descr="Image"/>
          <p:cNvPicPr>
            <a:picLocks noChangeAspect="1"/>
          </p:cNvPicPr>
          <p:nvPr/>
        </p:nvPicPr>
        <p:blipFill>
          <a:blip r:embed="rId3"/>
          <a:srcRect b="16178"/>
          <a:stretch>
            <a:fillRect/>
          </a:stretch>
        </p:blipFill>
        <p:spPr>
          <a:xfrm>
            <a:off x="7730187" y="757037"/>
            <a:ext cx="839087" cy="758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Qu’est-ce que tu vas faire à Paris?"/>
          <p:cNvSpPr txBox="1">
            <a:spLocks noGrp="1"/>
          </p:cNvSpPr>
          <p:nvPr>
            <p:ph type="title"/>
          </p:nvPr>
        </p:nvSpPr>
        <p:spPr>
          <a:xfrm>
            <a:off x="179387" y="0"/>
            <a:ext cx="8964613" cy="1470025"/>
          </a:xfrm>
          <a:prstGeom prst="rect">
            <a:avLst/>
          </a:prstGeom>
        </p:spPr>
        <p:txBody>
          <a:bodyPr/>
          <a:lstStyle/>
          <a:p>
            <a:pPr defTabSz="896111">
              <a:defRPr sz="4312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Qu’est-ce que tu vas faire à Paris?</a:t>
            </a:r>
          </a:p>
        </p:txBody>
      </p:sp>
      <p:sp>
        <p:nvSpPr>
          <p:cNvPr id="284" name="je vais v………"/>
          <p:cNvSpPr txBox="1">
            <a:spLocks noGrp="1"/>
          </p:cNvSpPr>
          <p:nvPr>
            <p:ph type="body" sz="quarter" idx="1"/>
          </p:nvPr>
        </p:nvSpPr>
        <p:spPr>
          <a:xfrm>
            <a:off x="2555875" y="1412875"/>
            <a:ext cx="4311650" cy="1008063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je vais v………</a:t>
            </a:r>
          </a:p>
        </p:txBody>
      </p:sp>
      <p:sp>
        <p:nvSpPr>
          <p:cNvPr id="285" name="le Centre Pompidou"/>
          <p:cNvSpPr txBox="1"/>
          <p:nvPr/>
        </p:nvSpPr>
        <p:spPr>
          <a:xfrm>
            <a:off x="645715" y="5661025"/>
            <a:ext cx="7397801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1000"/>
              </a:spcBef>
              <a:defRPr sz="44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le Centre Pompidou</a:t>
            </a:r>
          </a:p>
        </p:txBody>
      </p:sp>
      <p:pic>
        <p:nvPicPr>
          <p:cNvPr id="286" name="images-15.jpeg" descr="images-15.jpeg"/>
          <p:cNvPicPr>
            <a:picLocks noChangeAspect="1"/>
          </p:cNvPicPr>
          <p:nvPr/>
        </p:nvPicPr>
        <p:blipFill>
          <a:blip r:embed="rId2"/>
          <a:srcRect l="28993" r="28993"/>
          <a:stretch>
            <a:fillRect/>
          </a:stretch>
        </p:blipFill>
        <p:spPr>
          <a:xfrm>
            <a:off x="3276600" y="2205037"/>
            <a:ext cx="2593975" cy="3457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age" descr="Image"/>
          <p:cNvPicPr>
            <a:picLocks noChangeAspect="1"/>
          </p:cNvPicPr>
          <p:nvPr/>
        </p:nvPicPr>
        <p:blipFill>
          <a:blip r:embed="rId3"/>
          <a:srcRect b="16178"/>
          <a:stretch>
            <a:fillRect/>
          </a:stretch>
        </p:blipFill>
        <p:spPr>
          <a:xfrm>
            <a:off x="7593079" y="1537493"/>
            <a:ext cx="839088" cy="758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" grpId="1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0" name="Double-click to edit"/>
          <p:cNvSpPr txBox="1">
            <a:spLocks noGrp="1"/>
          </p:cNvSpPr>
          <p:nvPr>
            <p:ph type="body" sz="quarter" idx="1"/>
          </p:nvPr>
        </p:nvSpPr>
        <p:spPr>
          <a:xfrm>
            <a:off x="-1041400" y="3746500"/>
            <a:ext cx="6400800" cy="17526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9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8" y="43497"/>
            <a:ext cx="4780146" cy="3202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75" y="3426459"/>
            <a:ext cx="4820113" cy="3202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650" y="97569"/>
            <a:ext cx="4650285" cy="3094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350" y="3390900"/>
            <a:ext cx="4275766" cy="3202697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le jardin de Monet à Giverny"/>
          <p:cNvSpPr txBox="1"/>
          <p:nvPr/>
        </p:nvSpPr>
        <p:spPr>
          <a:xfrm>
            <a:off x="588019" y="5645150"/>
            <a:ext cx="8247362" cy="866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1000"/>
              </a:spcBef>
              <a:defRPr sz="4400"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le jardin de Monet à Giverny</a:t>
            </a:r>
          </a:p>
        </p:txBody>
      </p:sp>
      <p:sp>
        <p:nvSpPr>
          <p:cNvPr id="296" name="Je vais visiter"/>
          <p:cNvSpPr txBox="1"/>
          <p:nvPr/>
        </p:nvSpPr>
        <p:spPr>
          <a:xfrm>
            <a:off x="2733675" y="-187325"/>
            <a:ext cx="4311650" cy="818921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spcBef>
                <a:spcPts val="1000"/>
              </a:spcBef>
              <a:defRPr sz="4400"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/>
              <a:t>Je </a:t>
            </a:r>
            <a:r>
              <a:rPr dirty="0" err="1"/>
              <a:t>vais</a:t>
            </a:r>
            <a:r>
              <a:rPr dirty="0"/>
              <a:t> </a:t>
            </a:r>
            <a:r>
              <a:rPr dirty="0" err="1"/>
              <a:t>visiter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2" animBg="1" advAuto="0"/>
      <p:bldP spid="292" grpId="3" animBg="1" advAuto="0"/>
      <p:bldP spid="295" grpId="1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o improve these sentences we can add the day."/>
          <p:cNvSpPr txBox="1">
            <a:spLocks noGrp="1"/>
          </p:cNvSpPr>
          <p:nvPr>
            <p:ph type="title"/>
          </p:nvPr>
        </p:nvSpPr>
        <p:spPr>
          <a:xfrm>
            <a:off x="468312" y="-1"/>
            <a:ext cx="8229601" cy="1143002"/>
          </a:xfrm>
          <a:prstGeom prst="rect">
            <a:avLst/>
          </a:prstGeom>
        </p:spPr>
        <p:txBody>
          <a:bodyPr/>
          <a:lstStyle>
            <a:lvl1pPr defTabSz="667512">
              <a:defRPr sz="2920" b="1" u="sng">
                <a:effectLst>
                  <a:outerShdw blurRad="9271" dist="18542" dir="2700000" rotWithShape="0">
                    <a:srgbClr val="FFFFFF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To improve these sentences we can add the day. </a:t>
            </a:r>
          </a:p>
        </p:txBody>
      </p:sp>
      <p:sp>
        <p:nvSpPr>
          <p:cNvPr id="299" name="lundi…"/>
          <p:cNvSpPr txBox="1">
            <a:spLocks noGrp="1"/>
          </p:cNvSpPr>
          <p:nvPr>
            <p:ph type="body" sz="half" idx="1"/>
          </p:nvPr>
        </p:nvSpPr>
        <p:spPr>
          <a:xfrm>
            <a:off x="1908175" y="1341437"/>
            <a:ext cx="3095625" cy="5183188"/>
          </a:xfrm>
          <a:prstGeom prst="rect">
            <a:avLst/>
          </a:prstGeom>
          <a:solidFill>
            <a:srgbClr val="BBE0E3"/>
          </a:solidFill>
        </p:spPr>
        <p:txBody>
          <a:bodyPr/>
          <a:lstStyle/>
          <a:p>
            <a:pPr marL="305180" indent="-305180" defTabSz="813816">
              <a:spcBef>
                <a:spcPts val="800"/>
              </a:spcBef>
              <a:buSzTx/>
              <a:buNone/>
              <a:defRPr sz="3559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lundi</a:t>
            </a:r>
          </a:p>
          <a:p>
            <a:pPr marL="305180" indent="-305180" defTabSz="813816">
              <a:spcBef>
                <a:spcPts val="800"/>
              </a:spcBef>
              <a:buSzTx/>
              <a:buNone/>
              <a:defRPr sz="3559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mardi</a:t>
            </a:r>
          </a:p>
          <a:p>
            <a:pPr marL="305180" indent="-305180" defTabSz="813816">
              <a:spcBef>
                <a:spcPts val="800"/>
              </a:spcBef>
              <a:buSzTx/>
              <a:buNone/>
              <a:defRPr sz="3559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mercredi</a:t>
            </a:r>
          </a:p>
          <a:p>
            <a:pPr marL="305180" indent="-305180" defTabSz="813816">
              <a:spcBef>
                <a:spcPts val="800"/>
              </a:spcBef>
              <a:buSzTx/>
              <a:buNone/>
              <a:defRPr sz="3559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jeudi</a:t>
            </a:r>
          </a:p>
          <a:p>
            <a:pPr marL="305180" indent="-305180" defTabSz="813816">
              <a:spcBef>
                <a:spcPts val="800"/>
              </a:spcBef>
              <a:buSzTx/>
              <a:buNone/>
              <a:defRPr sz="3559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vendredi</a:t>
            </a:r>
          </a:p>
          <a:p>
            <a:pPr marL="305180" indent="-305180" defTabSz="813816">
              <a:spcBef>
                <a:spcPts val="800"/>
              </a:spcBef>
              <a:buSzTx/>
              <a:buNone/>
              <a:defRPr sz="3559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samedi</a:t>
            </a:r>
          </a:p>
          <a:p>
            <a:pPr marL="305180" indent="-305180" defTabSz="813816">
              <a:spcBef>
                <a:spcPts val="800"/>
              </a:spcBef>
              <a:buSzTx/>
              <a:buNone/>
              <a:defRPr sz="3559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dimanche</a:t>
            </a:r>
          </a:p>
        </p:txBody>
      </p:sp>
      <p:sp>
        <p:nvSpPr>
          <p:cNvPr id="300" name="Rectangle"/>
          <p:cNvSpPr/>
          <p:nvPr/>
        </p:nvSpPr>
        <p:spPr>
          <a:xfrm>
            <a:off x="5019312" y="1341437"/>
            <a:ext cx="3095626" cy="5488631"/>
          </a:xfrm>
          <a:prstGeom prst="rect">
            <a:avLst/>
          </a:prstGeom>
          <a:solidFill>
            <a:srgbClr val="FF99FF"/>
          </a:solidFill>
          <a:ln w="12700">
            <a:miter lim="400000"/>
          </a:ln>
        </p:spPr>
        <p:txBody>
          <a:bodyPr lIns="45719" rIns="45719"/>
          <a:lstStyle/>
          <a:p>
            <a:pPr marL="342900" indent="-342900">
              <a:spcBef>
                <a:spcPts val="700"/>
              </a:spcBef>
              <a:defRPr sz="4000" b="1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301" name="Monday…"/>
          <p:cNvSpPr txBox="1"/>
          <p:nvPr/>
        </p:nvSpPr>
        <p:spPr>
          <a:xfrm>
            <a:off x="5282980" y="1109409"/>
            <a:ext cx="3095626" cy="5801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900"/>
              </a:spcBef>
              <a:defRPr sz="40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Monday</a:t>
            </a:r>
          </a:p>
          <a:p>
            <a:pPr marL="342900" indent="-342900">
              <a:spcBef>
                <a:spcPts val="900"/>
              </a:spcBef>
              <a:defRPr sz="40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Tuesday</a:t>
            </a:r>
          </a:p>
          <a:p>
            <a:pPr marL="342900" indent="-342900">
              <a:spcBef>
                <a:spcPts val="900"/>
              </a:spcBef>
              <a:defRPr sz="40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Wednesday</a:t>
            </a:r>
          </a:p>
          <a:p>
            <a:pPr marL="342900" indent="-342900">
              <a:spcBef>
                <a:spcPts val="900"/>
              </a:spcBef>
              <a:defRPr sz="40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Thursday</a:t>
            </a:r>
          </a:p>
          <a:p>
            <a:pPr marL="342900" indent="-342900">
              <a:spcBef>
                <a:spcPts val="900"/>
              </a:spcBef>
              <a:defRPr sz="40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Friday	</a:t>
            </a:r>
          </a:p>
          <a:p>
            <a:pPr marL="342900" indent="-342900">
              <a:spcBef>
                <a:spcPts val="900"/>
              </a:spcBef>
              <a:defRPr sz="40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Saturday</a:t>
            </a:r>
          </a:p>
          <a:p>
            <a:pPr marL="342900" indent="-342900">
              <a:spcBef>
                <a:spcPts val="900"/>
              </a:spcBef>
              <a:defRPr sz="40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Sunday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Rectangle"/>
          <p:cNvSpPr/>
          <p:nvPr/>
        </p:nvSpPr>
        <p:spPr>
          <a:xfrm>
            <a:off x="172522" y="819032"/>
            <a:ext cx="1372575" cy="5507653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1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06" name="Rectangle"/>
          <p:cNvSpPr/>
          <p:nvPr/>
        </p:nvSpPr>
        <p:spPr>
          <a:xfrm>
            <a:off x="1767198" y="819032"/>
            <a:ext cx="956181" cy="5507653"/>
          </a:xfrm>
          <a:prstGeom prst="rect">
            <a:avLst/>
          </a:prstGeom>
          <a:solidFill>
            <a:srgbClr val="FFFFFF"/>
          </a:solidFill>
          <a:ln w="50800">
            <a:solidFill>
              <a:srgbClr val="FF26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07" name="Rectangle"/>
          <p:cNvSpPr/>
          <p:nvPr/>
        </p:nvSpPr>
        <p:spPr>
          <a:xfrm>
            <a:off x="3149271" y="819032"/>
            <a:ext cx="1181902" cy="5507653"/>
          </a:xfrm>
          <a:prstGeom prst="rect">
            <a:avLst/>
          </a:prstGeom>
          <a:solidFill>
            <a:srgbClr val="FFFFFF"/>
          </a:solidFill>
          <a:ln w="50800">
            <a:solidFill>
              <a:srgbClr val="4F8F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08" name="Rectangle"/>
          <p:cNvSpPr/>
          <p:nvPr/>
        </p:nvSpPr>
        <p:spPr>
          <a:xfrm>
            <a:off x="4657319" y="840353"/>
            <a:ext cx="3543276" cy="5507652"/>
          </a:xfrm>
          <a:prstGeom prst="rect">
            <a:avLst/>
          </a:prstGeom>
          <a:solidFill>
            <a:srgbClr val="FFFFFF"/>
          </a:solidFill>
          <a:ln w="50800">
            <a:solidFill>
              <a:srgbClr val="FF9300"/>
            </a:solidFill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316" name="Group"/>
          <p:cNvGrpSpPr/>
          <p:nvPr/>
        </p:nvGrpSpPr>
        <p:grpSpPr>
          <a:xfrm>
            <a:off x="4731665" y="1119144"/>
            <a:ext cx="3433871" cy="4806215"/>
            <a:chOff x="0" y="0"/>
            <a:chExt cx="3433869" cy="4806214"/>
          </a:xfrm>
        </p:grpSpPr>
        <p:sp>
          <p:nvSpPr>
            <p:cNvPr id="309" name="la Tour Eiffel"/>
            <p:cNvSpPr txBox="1"/>
            <p:nvPr/>
          </p:nvSpPr>
          <p:spPr>
            <a:xfrm>
              <a:off x="13696" y="0"/>
              <a:ext cx="1571167" cy="4182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>
                  <a:latin typeface="Chalkboard"/>
                  <a:ea typeface="Chalkboard"/>
                  <a:cs typeface="Chalkboard"/>
                  <a:sym typeface="Chalkboard"/>
                </a:defRPr>
              </a:lvl1pPr>
            </a:lstStyle>
            <a:p>
              <a:r>
                <a:t>la Tour Eiffel</a:t>
              </a:r>
            </a:p>
          </p:txBody>
        </p:sp>
        <p:sp>
          <p:nvSpPr>
            <p:cNvPr id="310" name="le Louvre"/>
            <p:cNvSpPr txBox="1"/>
            <p:nvPr/>
          </p:nvSpPr>
          <p:spPr>
            <a:xfrm>
              <a:off x="24243" y="717615"/>
              <a:ext cx="1151856" cy="4182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>
                  <a:latin typeface="Chalkboard"/>
                  <a:ea typeface="Chalkboard"/>
                  <a:cs typeface="Chalkboard"/>
                  <a:sym typeface="Chalkboard"/>
                </a:defRPr>
              </a:lvl1pPr>
            </a:lstStyle>
            <a:p>
              <a:r>
                <a:t>le Louvre</a:t>
              </a:r>
            </a:p>
          </p:txBody>
        </p:sp>
        <p:sp>
          <p:nvSpPr>
            <p:cNvPr id="311" name="le Sacre Cœur"/>
            <p:cNvSpPr txBox="1"/>
            <p:nvPr/>
          </p:nvSpPr>
          <p:spPr>
            <a:xfrm>
              <a:off x="0" y="1430490"/>
              <a:ext cx="1731705" cy="4182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>
                  <a:latin typeface="Chalkboard"/>
                  <a:ea typeface="Chalkboard"/>
                  <a:cs typeface="Chalkboard"/>
                  <a:sym typeface="Chalkboard"/>
                </a:defRPr>
              </a:lvl1pPr>
            </a:lstStyle>
            <a:p>
              <a:r>
                <a:t>le Sacre Cœur</a:t>
              </a:r>
            </a:p>
          </p:txBody>
        </p:sp>
        <p:sp>
          <p:nvSpPr>
            <p:cNvPr id="312" name="la Cathédrale de Notre Dame"/>
            <p:cNvSpPr txBox="1"/>
            <p:nvPr/>
          </p:nvSpPr>
          <p:spPr>
            <a:xfrm>
              <a:off x="13696" y="2143364"/>
              <a:ext cx="3420174" cy="4182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>
                  <a:latin typeface="Chalkboard"/>
                  <a:ea typeface="Chalkboard"/>
                  <a:cs typeface="Chalkboard"/>
                  <a:sym typeface="Chalkboard"/>
                </a:defRPr>
              </a:lvl1pPr>
            </a:lstStyle>
            <a:p>
              <a:r>
                <a:t>la Cathédrale de Notre Dame</a:t>
              </a:r>
            </a:p>
          </p:txBody>
        </p:sp>
        <p:sp>
          <p:nvSpPr>
            <p:cNvPr id="313" name="le Parc Disneyland"/>
            <p:cNvSpPr txBox="1"/>
            <p:nvPr/>
          </p:nvSpPr>
          <p:spPr>
            <a:xfrm>
              <a:off x="31113" y="2891556"/>
              <a:ext cx="2189186" cy="4182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>
                  <a:latin typeface="Chalkboard"/>
                  <a:ea typeface="Chalkboard"/>
                  <a:cs typeface="Chalkboard"/>
                  <a:sym typeface="Chalkboard"/>
                </a:defRPr>
              </a:lvl1pPr>
            </a:lstStyle>
            <a:p>
              <a:r>
                <a:t>le Parc Disneyland</a:t>
              </a:r>
            </a:p>
          </p:txBody>
        </p:sp>
        <p:sp>
          <p:nvSpPr>
            <p:cNvPr id="314" name="le Centre Pompidou"/>
            <p:cNvSpPr txBox="1"/>
            <p:nvPr/>
          </p:nvSpPr>
          <p:spPr>
            <a:xfrm>
              <a:off x="34790" y="3639749"/>
              <a:ext cx="2314643" cy="4182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>
                  <a:latin typeface="Chalkboard"/>
                  <a:ea typeface="Chalkboard"/>
                  <a:cs typeface="Chalkboard"/>
                  <a:sym typeface="Chalkboard"/>
                </a:defRPr>
              </a:lvl1pPr>
            </a:lstStyle>
            <a:p>
              <a:r>
                <a:t>le Centre Pompidou</a:t>
              </a:r>
            </a:p>
          </p:txBody>
        </p:sp>
        <p:sp>
          <p:nvSpPr>
            <p:cNvPr id="315" name="l’Arc de Triomphe"/>
            <p:cNvSpPr txBox="1"/>
            <p:nvPr/>
          </p:nvSpPr>
          <p:spPr>
            <a:xfrm>
              <a:off x="78938" y="4387942"/>
              <a:ext cx="2109478" cy="4182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000">
                  <a:latin typeface="Chalkboard"/>
                  <a:ea typeface="Chalkboard"/>
                  <a:cs typeface="Chalkboard"/>
                  <a:sym typeface="Chalkboard"/>
                </a:defRPr>
              </a:lvl1pPr>
            </a:lstStyle>
            <a:p>
              <a:r>
                <a:t>l’Arc de Triomphe</a:t>
              </a:r>
            </a:p>
          </p:txBody>
        </p:sp>
      </p:grpSp>
      <p:sp>
        <p:nvSpPr>
          <p:cNvPr id="317" name="lundi"/>
          <p:cNvSpPr txBox="1"/>
          <p:nvPr/>
        </p:nvSpPr>
        <p:spPr>
          <a:xfrm>
            <a:off x="187006" y="1138338"/>
            <a:ext cx="639646" cy="418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lundi</a:t>
            </a:r>
          </a:p>
        </p:txBody>
      </p:sp>
      <p:sp>
        <p:nvSpPr>
          <p:cNvPr id="318" name="monter"/>
          <p:cNvSpPr txBox="1"/>
          <p:nvPr/>
        </p:nvSpPr>
        <p:spPr>
          <a:xfrm>
            <a:off x="3292417" y="1727366"/>
            <a:ext cx="895610" cy="418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monter</a:t>
            </a:r>
          </a:p>
        </p:txBody>
      </p:sp>
      <p:sp>
        <p:nvSpPr>
          <p:cNvPr id="319" name="voir"/>
          <p:cNvSpPr txBox="1"/>
          <p:nvPr/>
        </p:nvSpPr>
        <p:spPr>
          <a:xfrm>
            <a:off x="3511839" y="2582704"/>
            <a:ext cx="529907" cy="418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voir</a:t>
            </a:r>
          </a:p>
        </p:txBody>
      </p:sp>
      <p:sp>
        <p:nvSpPr>
          <p:cNvPr id="320" name="visiter"/>
          <p:cNvSpPr txBox="1"/>
          <p:nvPr/>
        </p:nvSpPr>
        <p:spPr>
          <a:xfrm>
            <a:off x="3353377" y="3346185"/>
            <a:ext cx="794010" cy="418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visiter</a:t>
            </a:r>
          </a:p>
        </p:txBody>
      </p:sp>
      <p:sp>
        <p:nvSpPr>
          <p:cNvPr id="321" name="explorer"/>
          <p:cNvSpPr txBox="1"/>
          <p:nvPr/>
        </p:nvSpPr>
        <p:spPr>
          <a:xfrm>
            <a:off x="3198451" y="4257320"/>
            <a:ext cx="1052220" cy="418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explorer</a:t>
            </a:r>
          </a:p>
        </p:txBody>
      </p:sp>
      <p:sp>
        <p:nvSpPr>
          <p:cNvPr id="322" name="je vais"/>
          <p:cNvSpPr txBox="1"/>
          <p:nvPr/>
        </p:nvSpPr>
        <p:spPr>
          <a:xfrm>
            <a:off x="1821901" y="2992343"/>
            <a:ext cx="846775" cy="418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je vais</a:t>
            </a:r>
          </a:p>
        </p:txBody>
      </p:sp>
      <p:sp>
        <p:nvSpPr>
          <p:cNvPr id="323" name="mardi"/>
          <p:cNvSpPr txBox="1"/>
          <p:nvPr/>
        </p:nvSpPr>
        <p:spPr>
          <a:xfrm>
            <a:off x="230482" y="1888657"/>
            <a:ext cx="730581" cy="418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mardi</a:t>
            </a:r>
          </a:p>
        </p:txBody>
      </p:sp>
      <p:sp>
        <p:nvSpPr>
          <p:cNvPr id="324" name="mercredi"/>
          <p:cNvSpPr txBox="1"/>
          <p:nvPr/>
        </p:nvSpPr>
        <p:spPr>
          <a:xfrm>
            <a:off x="200170" y="2636850"/>
            <a:ext cx="1115089" cy="418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mercredi</a:t>
            </a:r>
          </a:p>
        </p:txBody>
      </p:sp>
      <p:sp>
        <p:nvSpPr>
          <p:cNvPr id="325" name="jeudi"/>
          <p:cNvSpPr txBox="1"/>
          <p:nvPr/>
        </p:nvSpPr>
        <p:spPr>
          <a:xfrm>
            <a:off x="164104" y="3385043"/>
            <a:ext cx="677816" cy="418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jeudi</a:t>
            </a:r>
          </a:p>
        </p:txBody>
      </p:sp>
      <p:sp>
        <p:nvSpPr>
          <p:cNvPr id="326" name="vendredi"/>
          <p:cNvSpPr txBox="1"/>
          <p:nvPr/>
        </p:nvSpPr>
        <p:spPr>
          <a:xfrm>
            <a:off x="151822" y="4136425"/>
            <a:ext cx="1070744" cy="418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vendredi</a:t>
            </a:r>
          </a:p>
        </p:txBody>
      </p:sp>
      <p:sp>
        <p:nvSpPr>
          <p:cNvPr id="327" name="samedi"/>
          <p:cNvSpPr txBox="1"/>
          <p:nvPr/>
        </p:nvSpPr>
        <p:spPr>
          <a:xfrm>
            <a:off x="208729" y="4884618"/>
            <a:ext cx="882700" cy="418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samedi</a:t>
            </a:r>
          </a:p>
        </p:txBody>
      </p:sp>
      <p:sp>
        <p:nvSpPr>
          <p:cNvPr id="328" name="dimanche"/>
          <p:cNvSpPr txBox="1"/>
          <p:nvPr/>
        </p:nvSpPr>
        <p:spPr>
          <a:xfrm>
            <a:off x="180299" y="5632811"/>
            <a:ext cx="1148208" cy="418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dimanche</a:t>
            </a:r>
          </a:p>
        </p:txBody>
      </p:sp>
      <p:sp>
        <p:nvSpPr>
          <p:cNvPr id="329" name="Arrow"/>
          <p:cNvSpPr/>
          <p:nvPr/>
        </p:nvSpPr>
        <p:spPr>
          <a:xfrm>
            <a:off x="1458522" y="3397743"/>
            <a:ext cx="371351" cy="249018"/>
          </a:xfrm>
          <a:prstGeom prst="rightArrow">
            <a:avLst>
              <a:gd name="adj1" fmla="val 32000"/>
              <a:gd name="adj2" fmla="val 102900"/>
            </a:avLst>
          </a:prstGeom>
          <a:solidFill>
            <a:srgbClr val="0096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330" name="Arrow"/>
          <p:cNvSpPr/>
          <p:nvPr/>
        </p:nvSpPr>
        <p:spPr>
          <a:xfrm>
            <a:off x="2751056" y="3430812"/>
            <a:ext cx="371351" cy="249018"/>
          </a:xfrm>
          <a:prstGeom prst="rightArrow">
            <a:avLst>
              <a:gd name="adj1" fmla="val 32000"/>
              <a:gd name="adj2" fmla="val 102900"/>
            </a:avLst>
          </a:prstGeom>
          <a:solidFill>
            <a:srgbClr val="FF2600"/>
          </a:solidFill>
          <a:ln w="25400">
            <a:solidFill>
              <a:srgbClr val="FF26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2000"/>
            </a:pPr>
            <a:endParaRPr/>
          </a:p>
        </p:txBody>
      </p:sp>
      <p:sp>
        <p:nvSpPr>
          <p:cNvPr id="331" name="Arrow"/>
          <p:cNvSpPr/>
          <p:nvPr/>
        </p:nvSpPr>
        <p:spPr>
          <a:xfrm>
            <a:off x="4315666" y="3397743"/>
            <a:ext cx="371351" cy="249018"/>
          </a:xfrm>
          <a:prstGeom prst="rightArrow">
            <a:avLst>
              <a:gd name="adj1" fmla="val 32000"/>
              <a:gd name="adj2" fmla="val 102900"/>
            </a:avLst>
          </a:prstGeom>
          <a:solidFill>
            <a:srgbClr val="008F00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2000"/>
            </a:pPr>
            <a:endParaRPr/>
          </a:p>
        </p:txBody>
      </p:sp>
      <p:grpSp>
        <p:nvGrpSpPr>
          <p:cNvPr id="335" name="Group"/>
          <p:cNvGrpSpPr/>
          <p:nvPr/>
        </p:nvGrpSpPr>
        <p:grpSpPr>
          <a:xfrm>
            <a:off x="2586640" y="-78571"/>
            <a:ext cx="3051183" cy="920780"/>
            <a:chOff x="0" y="0"/>
            <a:chExt cx="3051182" cy="920778"/>
          </a:xfrm>
        </p:grpSpPr>
        <p:pic>
          <p:nvPicPr>
            <p:cNvPr id="332" name="Image" descr="Image"/>
            <p:cNvPicPr>
              <a:picLocks noChangeAspect="1"/>
            </p:cNvPicPr>
            <p:nvPr/>
          </p:nvPicPr>
          <p:blipFill>
            <a:blip r:embed="rId2"/>
            <a:srcRect b="46229"/>
            <a:stretch>
              <a:fillRect/>
            </a:stretch>
          </p:blipFill>
          <p:spPr>
            <a:xfrm>
              <a:off x="0" y="119372"/>
              <a:ext cx="2208345" cy="6819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Image" descr="Image"/>
            <p:cNvPicPr>
              <a:picLocks noChangeAspect="1"/>
            </p:cNvPicPr>
            <p:nvPr/>
          </p:nvPicPr>
          <p:blipFill>
            <a:blip r:embed="rId2"/>
            <a:srcRect l="80157" b="46229"/>
            <a:stretch>
              <a:fillRect/>
            </a:stretch>
          </p:blipFill>
          <p:spPr>
            <a:xfrm>
              <a:off x="2209402" y="119372"/>
              <a:ext cx="438182" cy="6819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4" name="E"/>
            <p:cNvSpPr txBox="1"/>
            <p:nvPr/>
          </p:nvSpPr>
          <p:spPr>
            <a:xfrm>
              <a:off x="2653696" y="0"/>
              <a:ext cx="397487" cy="92077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4700">
                  <a:latin typeface="Magical Mystery Tour Outline Shadow"/>
                  <a:ea typeface="Magical Mystery Tour Outline Shadow"/>
                  <a:cs typeface="Magical Mystery Tour Outline Shadow"/>
                  <a:sym typeface="Magical Mystery Tour Outline Shadow"/>
                </a:defRPr>
              </a:lvl1pPr>
            </a:lstStyle>
            <a:p>
              <a:r>
                <a:t>E</a:t>
              </a:r>
            </a:p>
          </p:txBody>
        </p:sp>
      </p:grpSp>
      <p:pic>
        <p:nvPicPr>
          <p:cNvPr id="33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946" y="-15186"/>
            <a:ext cx="794011" cy="7940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Because"/>
          <p:cNvSpPr txBox="1">
            <a:spLocks noGrp="1"/>
          </p:cNvSpPr>
          <p:nvPr>
            <p:ph type="title"/>
          </p:nvPr>
        </p:nvSpPr>
        <p:spPr>
          <a:xfrm>
            <a:off x="1880869" y="77469"/>
            <a:ext cx="8229601" cy="1143002"/>
          </a:xfrm>
          <a:prstGeom prst="rect">
            <a:avLst/>
          </a:prstGeom>
        </p:spPr>
        <p:txBody>
          <a:bodyPr/>
          <a:lstStyle>
            <a:lvl1pPr>
              <a:defRPr sz="4000" b="1" u="sng">
                <a:effectLst>
                  <a:outerShdw blurRad="12700" dist="25400" dir="2700000" rotWithShape="0">
                    <a:srgbClr val="FFFFFF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Because </a:t>
            </a:r>
          </a:p>
        </p:txBody>
      </p:sp>
      <p:sp>
        <p:nvSpPr>
          <p:cNvPr id="339" name="parce que..."/>
          <p:cNvSpPr txBox="1">
            <a:spLocks noGrp="1"/>
          </p:cNvSpPr>
          <p:nvPr>
            <p:ph type="body" sz="quarter" idx="1"/>
          </p:nvPr>
        </p:nvSpPr>
        <p:spPr>
          <a:xfrm>
            <a:off x="749120" y="354171"/>
            <a:ext cx="3313114" cy="935038"/>
          </a:xfrm>
          <a:prstGeom prst="rect">
            <a:avLst/>
          </a:prstGeom>
          <a:solidFill>
            <a:srgbClr val="BBE0E3"/>
          </a:solidFill>
        </p:spPr>
        <p:txBody>
          <a:bodyPr/>
          <a:lstStyle>
            <a:lvl1pPr>
              <a:spcBef>
                <a:spcPts val="900"/>
              </a:spcBef>
              <a:buSzTx/>
              <a:buNone/>
              <a:defRPr sz="4000" b="1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parce que...</a:t>
            </a:r>
          </a:p>
        </p:txBody>
      </p:sp>
      <p:sp>
        <p:nvSpPr>
          <p:cNvPr id="340" name="Rectangle"/>
          <p:cNvSpPr/>
          <p:nvPr/>
        </p:nvSpPr>
        <p:spPr>
          <a:xfrm>
            <a:off x="189934" y="1835902"/>
            <a:ext cx="4537076" cy="4841681"/>
          </a:xfrm>
          <a:prstGeom prst="rect">
            <a:avLst/>
          </a:prstGeom>
          <a:solidFill>
            <a:srgbClr val="FF99FF"/>
          </a:solidFill>
          <a:ln w="12700">
            <a:miter lim="400000"/>
          </a:ln>
        </p:spPr>
        <p:txBody>
          <a:bodyPr lIns="45719" rIns="45719"/>
          <a:lstStyle/>
          <a:p>
            <a:pPr marL="609600" indent="-609600">
              <a:spcBef>
                <a:spcPts val="700"/>
              </a:spcBef>
              <a:defRPr sz="4000" b="1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341" name="c’est super!…"/>
          <p:cNvSpPr txBox="1"/>
          <p:nvPr/>
        </p:nvSpPr>
        <p:spPr>
          <a:xfrm>
            <a:off x="325494" y="2054932"/>
            <a:ext cx="4537076" cy="381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609600" indent="-609600">
              <a:spcBef>
                <a:spcPts val="900"/>
              </a:spcBef>
              <a:defRPr sz="40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c’est super!</a:t>
            </a:r>
          </a:p>
          <a:p>
            <a:pPr marL="609600" indent="-609600">
              <a:spcBef>
                <a:spcPts val="900"/>
              </a:spcBef>
              <a:defRPr sz="40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c’est génial!</a:t>
            </a:r>
          </a:p>
          <a:p>
            <a:pPr marL="609600" indent="-609600">
              <a:spcBef>
                <a:spcPts val="900"/>
              </a:spcBef>
              <a:defRPr sz="40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c’est célèbre.</a:t>
            </a:r>
          </a:p>
          <a:p>
            <a:pPr marL="609600" indent="-609600">
              <a:spcBef>
                <a:spcPts val="900"/>
              </a:spcBef>
              <a:defRPr sz="40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c’est amusant.</a:t>
            </a:r>
          </a:p>
          <a:p>
            <a:pPr marL="609600" indent="-609600">
              <a:spcBef>
                <a:spcPts val="900"/>
              </a:spcBef>
              <a:defRPr sz="40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c’est intéressant.</a:t>
            </a:r>
          </a:p>
        </p:txBody>
      </p:sp>
      <p:sp>
        <p:nvSpPr>
          <p:cNvPr id="342" name="Rectangle"/>
          <p:cNvSpPr/>
          <p:nvPr/>
        </p:nvSpPr>
        <p:spPr>
          <a:xfrm>
            <a:off x="4634665" y="1837262"/>
            <a:ext cx="4140201" cy="4862496"/>
          </a:xfrm>
          <a:prstGeom prst="rect">
            <a:avLst/>
          </a:prstGeom>
          <a:solidFill>
            <a:srgbClr val="FFD479"/>
          </a:solidFill>
          <a:ln w="12700">
            <a:miter lim="400000"/>
          </a:ln>
        </p:spPr>
        <p:txBody>
          <a:bodyPr lIns="45719" rIns="45719"/>
          <a:lstStyle/>
          <a:p>
            <a:pPr marL="342900" indent="-342900">
              <a:spcBef>
                <a:spcPts val="700"/>
              </a:spcBef>
              <a:defRPr sz="4000" b="1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343" name="it’s super!…"/>
          <p:cNvSpPr txBox="1"/>
          <p:nvPr/>
        </p:nvSpPr>
        <p:spPr>
          <a:xfrm>
            <a:off x="4867079" y="2027009"/>
            <a:ext cx="4140201" cy="4556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900"/>
              </a:spcBef>
              <a:defRPr sz="40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it’s super!</a:t>
            </a:r>
          </a:p>
          <a:p>
            <a:pPr marL="342900" indent="-342900">
              <a:spcBef>
                <a:spcPts val="900"/>
              </a:spcBef>
              <a:defRPr sz="40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it’s great!</a:t>
            </a:r>
          </a:p>
          <a:p>
            <a:pPr marL="342900" indent="-342900">
              <a:spcBef>
                <a:spcPts val="900"/>
              </a:spcBef>
              <a:defRPr sz="40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it’s famous.</a:t>
            </a:r>
          </a:p>
          <a:p>
            <a:pPr marL="342900" indent="-342900">
              <a:spcBef>
                <a:spcPts val="900"/>
              </a:spcBef>
              <a:defRPr sz="40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it’s fun.</a:t>
            </a:r>
          </a:p>
          <a:p>
            <a:pPr marL="342900" indent="-342900">
              <a:spcBef>
                <a:spcPts val="900"/>
              </a:spcBef>
              <a:defRPr sz="40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t>it’s interesting.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Rectangle"/>
          <p:cNvSpPr/>
          <p:nvPr/>
        </p:nvSpPr>
        <p:spPr>
          <a:xfrm>
            <a:off x="172522" y="819032"/>
            <a:ext cx="1001420" cy="5507653"/>
          </a:xfrm>
          <a:prstGeom prst="rect">
            <a:avLst/>
          </a:prstGeom>
          <a:solidFill>
            <a:srgbClr val="FFFFFF"/>
          </a:solidFill>
          <a:ln w="50800">
            <a:solidFill>
              <a:schemeClr val="accent1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48" name="Rectangle"/>
          <p:cNvSpPr/>
          <p:nvPr/>
        </p:nvSpPr>
        <p:spPr>
          <a:xfrm>
            <a:off x="1418614" y="819032"/>
            <a:ext cx="751476" cy="5507653"/>
          </a:xfrm>
          <a:prstGeom prst="rect">
            <a:avLst/>
          </a:prstGeom>
          <a:solidFill>
            <a:srgbClr val="FFFFFF"/>
          </a:solidFill>
          <a:ln w="50800">
            <a:solidFill>
              <a:srgbClr val="FF26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49" name="lundi"/>
          <p:cNvSpPr txBox="1"/>
          <p:nvPr/>
        </p:nvSpPr>
        <p:spPr>
          <a:xfrm>
            <a:off x="187006" y="1138338"/>
            <a:ext cx="532545" cy="355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lundi</a:t>
            </a:r>
          </a:p>
        </p:txBody>
      </p:sp>
      <p:sp>
        <p:nvSpPr>
          <p:cNvPr id="350" name="je vais"/>
          <p:cNvSpPr txBox="1"/>
          <p:nvPr/>
        </p:nvSpPr>
        <p:spPr>
          <a:xfrm>
            <a:off x="1453907" y="3382351"/>
            <a:ext cx="680890" cy="330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je vais</a:t>
            </a:r>
          </a:p>
        </p:txBody>
      </p:sp>
      <p:sp>
        <p:nvSpPr>
          <p:cNvPr id="351" name="mardi"/>
          <p:cNvSpPr txBox="1"/>
          <p:nvPr/>
        </p:nvSpPr>
        <p:spPr>
          <a:xfrm>
            <a:off x="230482" y="1888657"/>
            <a:ext cx="605293" cy="355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mardi</a:t>
            </a:r>
          </a:p>
        </p:txBody>
      </p:sp>
      <p:sp>
        <p:nvSpPr>
          <p:cNvPr id="352" name="mercredi"/>
          <p:cNvSpPr txBox="1"/>
          <p:nvPr/>
        </p:nvSpPr>
        <p:spPr>
          <a:xfrm>
            <a:off x="200170" y="2636850"/>
            <a:ext cx="912900" cy="355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mercredi</a:t>
            </a:r>
          </a:p>
        </p:txBody>
      </p:sp>
      <p:sp>
        <p:nvSpPr>
          <p:cNvPr id="353" name="jeudi"/>
          <p:cNvSpPr txBox="1"/>
          <p:nvPr/>
        </p:nvSpPr>
        <p:spPr>
          <a:xfrm>
            <a:off x="164104" y="3385042"/>
            <a:ext cx="563081" cy="355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jeudi</a:t>
            </a:r>
          </a:p>
        </p:txBody>
      </p:sp>
      <p:sp>
        <p:nvSpPr>
          <p:cNvPr id="354" name="vendredi"/>
          <p:cNvSpPr txBox="1"/>
          <p:nvPr/>
        </p:nvSpPr>
        <p:spPr>
          <a:xfrm>
            <a:off x="151822" y="4136425"/>
            <a:ext cx="877423" cy="355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vendredi</a:t>
            </a:r>
          </a:p>
        </p:txBody>
      </p:sp>
      <p:sp>
        <p:nvSpPr>
          <p:cNvPr id="355" name="samedi"/>
          <p:cNvSpPr txBox="1"/>
          <p:nvPr/>
        </p:nvSpPr>
        <p:spPr>
          <a:xfrm>
            <a:off x="208729" y="4884618"/>
            <a:ext cx="726988" cy="355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samedi</a:t>
            </a:r>
          </a:p>
        </p:txBody>
      </p:sp>
      <p:sp>
        <p:nvSpPr>
          <p:cNvPr id="356" name="dimanche"/>
          <p:cNvSpPr txBox="1"/>
          <p:nvPr/>
        </p:nvSpPr>
        <p:spPr>
          <a:xfrm>
            <a:off x="180299" y="5632811"/>
            <a:ext cx="939394" cy="355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dimanche</a:t>
            </a:r>
          </a:p>
        </p:txBody>
      </p:sp>
      <p:grpSp>
        <p:nvGrpSpPr>
          <p:cNvPr id="365" name="Group"/>
          <p:cNvGrpSpPr/>
          <p:nvPr/>
        </p:nvGrpSpPr>
        <p:grpSpPr>
          <a:xfrm>
            <a:off x="2475634" y="793632"/>
            <a:ext cx="1057411" cy="5507653"/>
            <a:chOff x="0" y="0"/>
            <a:chExt cx="1057409" cy="5507651"/>
          </a:xfrm>
        </p:grpSpPr>
        <p:grpSp>
          <p:nvGrpSpPr>
            <p:cNvPr id="363" name="Group"/>
            <p:cNvGrpSpPr/>
            <p:nvPr/>
          </p:nvGrpSpPr>
          <p:grpSpPr>
            <a:xfrm>
              <a:off x="-1" y="0"/>
              <a:ext cx="838651" cy="5507652"/>
              <a:chOff x="0" y="0"/>
              <a:chExt cx="838649" cy="5507651"/>
            </a:xfrm>
          </p:grpSpPr>
          <p:sp>
            <p:nvSpPr>
              <p:cNvPr id="357" name="Rectangle"/>
              <p:cNvSpPr/>
              <p:nvPr/>
            </p:nvSpPr>
            <p:spPr>
              <a:xfrm>
                <a:off x="0" y="0"/>
                <a:ext cx="835124" cy="5507652"/>
              </a:xfrm>
              <a:prstGeom prst="rect">
                <a:avLst/>
              </a:prstGeom>
              <a:solidFill>
                <a:srgbClr val="FFFFFF"/>
              </a:solidFill>
              <a:ln w="50800" cap="flat">
                <a:solidFill>
                  <a:srgbClr val="4F8F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grpSp>
            <p:nvGrpSpPr>
              <p:cNvPr id="362" name="Group"/>
              <p:cNvGrpSpPr/>
              <p:nvPr/>
            </p:nvGrpSpPr>
            <p:grpSpPr>
              <a:xfrm>
                <a:off x="23449" y="895407"/>
                <a:ext cx="815201" cy="2860168"/>
                <a:chOff x="0" y="0"/>
                <a:chExt cx="815199" cy="2860167"/>
              </a:xfrm>
            </p:grpSpPr>
            <p:sp>
              <p:nvSpPr>
                <p:cNvPr id="358" name="monter"/>
                <p:cNvSpPr txBox="1"/>
                <p:nvPr/>
              </p:nvSpPr>
              <p:spPr>
                <a:xfrm>
                  <a:off x="0" y="0"/>
                  <a:ext cx="697743" cy="33021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500">
                      <a:latin typeface="Chalkboard"/>
                      <a:ea typeface="Chalkboard"/>
                      <a:cs typeface="Chalkboard"/>
                      <a:sym typeface="Chalkboard"/>
                    </a:defRPr>
                  </a:lvl1pPr>
                </a:lstStyle>
                <a:p>
                  <a:r>
                    <a:t>monter</a:t>
                  </a:r>
                </a:p>
              </p:txBody>
            </p:sp>
            <p:sp>
              <p:nvSpPr>
                <p:cNvPr id="359" name="voir"/>
                <p:cNvSpPr txBox="1"/>
                <p:nvPr/>
              </p:nvSpPr>
              <p:spPr>
                <a:xfrm>
                  <a:off x="0" y="855337"/>
                  <a:ext cx="423465" cy="33021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500">
                      <a:latin typeface="Chalkboard"/>
                      <a:ea typeface="Chalkboard"/>
                      <a:cs typeface="Chalkboard"/>
                      <a:sym typeface="Chalkboard"/>
                    </a:defRPr>
                  </a:lvl1pPr>
                </a:lstStyle>
                <a:p>
                  <a:r>
                    <a:t>voir</a:t>
                  </a:r>
                </a:p>
              </p:txBody>
            </p:sp>
            <p:sp>
              <p:nvSpPr>
                <p:cNvPr id="360" name="visiter"/>
                <p:cNvSpPr txBox="1"/>
                <p:nvPr/>
              </p:nvSpPr>
              <p:spPr>
                <a:xfrm>
                  <a:off x="0" y="1618818"/>
                  <a:ext cx="621543" cy="33021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500">
                      <a:latin typeface="Chalkboard"/>
                      <a:ea typeface="Chalkboard"/>
                      <a:cs typeface="Chalkboard"/>
                      <a:sym typeface="Chalkboard"/>
                    </a:defRPr>
                  </a:lvl1pPr>
                </a:lstStyle>
                <a:p>
                  <a:r>
                    <a:t>visiter</a:t>
                  </a:r>
                </a:p>
              </p:txBody>
            </p:sp>
            <p:sp>
              <p:nvSpPr>
                <p:cNvPr id="361" name="explorer"/>
                <p:cNvSpPr txBox="1"/>
                <p:nvPr/>
              </p:nvSpPr>
              <p:spPr>
                <a:xfrm>
                  <a:off x="0" y="2529953"/>
                  <a:ext cx="815200" cy="33021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>
                    <a:defRPr sz="1500">
                      <a:latin typeface="Chalkboard"/>
                      <a:ea typeface="Chalkboard"/>
                      <a:cs typeface="Chalkboard"/>
                      <a:sym typeface="Chalkboard"/>
                    </a:defRPr>
                  </a:lvl1pPr>
                </a:lstStyle>
                <a:p>
                  <a:r>
                    <a:t>explorer</a:t>
                  </a:r>
                </a:p>
              </p:txBody>
            </p:sp>
          </p:grpSp>
        </p:grpSp>
        <p:sp>
          <p:nvSpPr>
            <p:cNvPr id="364" name="Arrow"/>
            <p:cNvSpPr/>
            <p:nvPr/>
          </p:nvSpPr>
          <p:spPr>
            <a:xfrm>
              <a:off x="822951" y="2648264"/>
              <a:ext cx="234459" cy="180978"/>
            </a:xfrm>
            <a:prstGeom prst="rightArrow">
              <a:avLst>
                <a:gd name="adj1" fmla="val 18349"/>
                <a:gd name="adj2" fmla="val 64733"/>
              </a:avLst>
            </a:prstGeom>
            <a:solidFill>
              <a:srgbClr val="008F00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/>
              </a:pPr>
              <a:endParaRPr/>
            </a:p>
          </p:txBody>
        </p:sp>
      </p:grpSp>
      <p:sp>
        <p:nvSpPr>
          <p:cNvPr id="366" name="Rectangle"/>
          <p:cNvSpPr/>
          <p:nvPr/>
        </p:nvSpPr>
        <p:spPr>
          <a:xfrm>
            <a:off x="6714643" y="840353"/>
            <a:ext cx="680890" cy="2526685"/>
          </a:xfrm>
          <a:prstGeom prst="rect">
            <a:avLst/>
          </a:prstGeom>
          <a:solidFill>
            <a:srgbClr val="FFFFFF"/>
          </a:solidFill>
          <a:ln w="50800">
            <a:solidFill>
              <a:srgbClr val="FF40FF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67" name="c’est…"/>
          <p:cNvSpPr txBox="1"/>
          <p:nvPr/>
        </p:nvSpPr>
        <p:spPr>
          <a:xfrm>
            <a:off x="6798835" y="1957646"/>
            <a:ext cx="512506" cy="713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>
              <a:defRPr sz="1500">
                <a:latin typeface="Chalkboard"/>
                <a:ea typeface="Chalkboard"/>
                <a:cs typeface="Chalkboard"/>
                <a:sym typeface="Chalkboard"/>
              </a:defRPr>
            </a:pPr>
            <a:r>
              <a:t>c’est</a:t>
            </a:r>
          </a:p>
          <a:p>
            <a:pPr algn="ctr">
              <a:defRPr sz="1200">
                <a:latin typeface="Chalkboard"/>
                <a:ea typeface="Chalkboard"/>
                <a:cs typeface="Chalkboard"/>
                <a:sym typeface="Chalkboard"/>
              </a:defRPr>
            </a:pPr>
            <a:r>
              <a:t>it is</a:t>
            </a:r>
          </a:p>
        </p:txBody>
      </p:sp>
      <p:sp>
        <p:nvSpPr>
          <p:cNvPr id="368" name="Rectangle"/>
          <p:cNvSpPr/>
          <p:nvPr/>
        </p:nvSpPr>
        <p:spPr>
          <a:xfrm>
            <a:off x="3556384" y="819032"/>
            <a:ext cx="1780108" cy="5507653"/>
          </a:xfrm>
          <a:prstGeom prst="rect">
            <a:avLst/>
          </a:prstGeom>
          <a:solidFill>
            <a:srgbClr val="FFFFFF"/>
          </a:solidFill>
          <a:ln w="50800">
            <a:solidFill>
              <a:srgbClr val="FF93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69" name="la Tour Eiffel"/>
          <p:cNvSpPr txBox="1"/>
          <p:nvPr/>
        </p:nvSpPr>
        <p:spPr>
          <a:xfrm>
            <a:off x="3599875" y="1118990"/>
            <a:ext cx="1204410" cy="330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la Tour Eiffel</a:t>
            </a:r>
          </a:p>
        </p:txBody>
      </p:sp>
      <p:sp>
        <p:nvSpPr>
          <p:cNvPr id="370" name="le Louvre"/>
          <p:cNvSpPr txBox="1"/>
          <p:nvPr/>
        </p:nvSpPr>
        <p:spPr>
          <a:xfrm>
            <a:off x="3610422" y="1836606"/>
            <a:ext cx="889927" cy="330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le Louvre</a:t>
            </a:r>
          </a:p>
        </p:txBody>
      </p:sp>
      <p:sp>
        <p:nvSpPr>
          <p:cNvPr id="371" name="le Sacre Cœur"/>
          <p:cNvSpPr txBox="1"/>
          <p:nvPr/>
        </p:nvSpPr>
        <p:spPr>
          <a:xfrm>
            <a:off x="3586178" y="2549481"/>
            <a:ext cx="1324815" cy="330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le Sacre Cœur</a:t>
            </a:r>
          </a:p>
        </p:txBody>
      </p:sp>
      <p:sp>
        <p:nvSpPr>
          <p:cNvPr id="372" name="le Parc Disneyland"/>
          <p:cNvSpPr txBox="1"/>
          <p:nvPr/>
        </p:nvSpPr>
        <p:spPr>
          <a:xfrm>
            <a:off x="3557727" y="3354424"/>
            <a:ext cx="1667925" cy="330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le Parc Disneyland</a:t>
            </a:r>
          </a:p>
        </p:txBody>
      </p:sp>
      <p:sp>
        <p:nvSpPr>
          <p:cNvPr id="373" name="le Centre Pompidou"/>
          <p:cNvSpPr txBox="1"/>
          <p:nvPr/>
        </p:nvSpPr>
        <p:spPr>
          <a:xfrm>
            <a:off x="3599875" y="4157592"/>
            <a:ext cx="1762017" cy="330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le Centre Pompidou</a:t>
            </a:r>
          </a:p>
        </p:txBody>
      </p:sp>
      <p:sp>
        <p:nvSpPr>
          <p:cNvPr id="374" name="l’Arc de Triomphe"/>
          <p:cNvSpPr txBox="1"/>
          <p:nvPr/>
        </p:nvSpPr>
        <p:spPr>
          <a:xfrm>
            <a:off x="3587618" y="4960759"/>
            <a:ext cx="1608144" cy="330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l’Arc de Triomphe</a:t>
            </a:r>
          </a:p>
        </p:txBody>
      </p:sp>
      <p:sp>
        <p:nvSpPr>
          <p:cNvPr id="375" name="Arrow"/>
          <p:cNvSpPr/>
          <p:nvPr/>
        </p:nvSpPr>
        <p:spPr>
          <a:xfrm>
            <a:off x="5362774" y="2223729"/>
            <a:ext cx="234459" cy="180977"/>
          </a:xfrm>
          <a:prstGeom prst="rightArrow">
            <a:avLst>
              <a:gd name="adj1" fmla="val 18349"/>
              <a:gd name="adj2" fmla="val 64733"/>
            </a:avLst>
          </a:prstGeom>
          <a:solidFill>
            <a:srgbClr val="FF9300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2000"/>
            </a:pPr>
            <a:endParaRPr/>
          </a:p>
        </p:txBody>
      </p:sp>
      <p:sp>
        <p:nvSpPr>
          <p:cNvPr id="376" name="Rectangle"/>
          <p:cNvSpPr/>
          <p:nvPr/>
        </p:nvSpPr>
        <p:spPr>
          <a:xfrm>
            <a:off x="5581055" y="814953"/>
            <a:ext cx="889025" cy="2577485"/>
          </a:xfrm>
          <a:prstGeom prst="rect">
            <a:avLst/>
          </a:prstGeom>
          <a:solidFill>
            <a:srgbClr val="FFFFFF"/>
          </a:solidFill>
          <a:ln w="50800">
            <a:solidFill>
              <a:srgbClr val="9437FF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77" name="parce que…"/>
          <p:cNvSpPr txBox="1"/>
          <p:nvPr/>
        </p:nvSpPr>
        <p:spPr>
          <a:xfrm>
            <a:off x="5555852" y="1965028"/>
            <a:ext cx="939431" cy="698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ctr">
              <a:defRPr sz="1500">
                <a:latin typeface="Chalkboard"/>
                <a:ea typeface="Chalkboard"/>
                <a:cs typeface="Chalkboard"/>
                <a:sym typeface="Chalkboard"/>
              </a:defRPr>
            </a:pPr>
            <a:r>
              <a:t>parce que</a:t>
            </a:r>
          </a:p>
          <a:p>
            <a:pPr algn="ctr">
              <a:defRPr sz="1100">
                <a:latin typeface="Chalkboard"/>
                <a:ea typeface="Chalkboard"/>
                <a:cs typeface="Chalkboard"/>
                <a:sym typeface="Chalkboard"/>
              </a:defRPr>
            </a:pPr>
            <a:r>
              <a:t>because</a:t>
            </a:r>
          </a:p>
        </p:txBody>
      </p:sp>
      <p:sp>
        <p:nvSpPr>
          <p:cNvPr id="378" name="Arrow"/>
          <p:cNvSpPr/>
          <p:nvPr/>
        </p:nvSpPr>
        <p:spPr>
          <a:xfrm>
            <a:off x="6479890" y="2013907"/>
            <a:ext cx="232644" cy="179576"/>
          </a:xfrm>
          <a:prstGeom prst="rightArrow">
            <a:avLst>
              <a:gd name="adj1" fmla="val 18349"/>
              <a:gd name="adj2" fmla="val 64733"/>
            </a:avLst>
          </a:prstGeom>
          <a:solidFill>
            <a:srgbClr val="9437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2000"/>
            </a:pPr>
            <a:endParaRPr/>
          </a:p>
        </p:txBody>
      </p:sp>
      <p:sp>
        <p:nvSpPr>
          <p:cNvPr id="379" name="Arrow"/>
          <p:cNvSpPr/>
          <p:nvPr/>
        </p:nvSpPr>
        <p:spPr>
          <a:xfrm>
            <a:off x="7435952" y="2013207"/>
            <a:ext cx="306929" cy="180977"/>
          </a:xfrm>
          <a:prstGeom prst="rightArrow">
            <a:avLst>
              <a:gd name="adj1" fmla="val 18349"/>
              <a:gd name="adj2" fmla="val 64733"/>
            </a:avLst>
          </a:prstGeom>
          <a:solidFill>
            <a:srgbClr val="FF40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2000"/>
            </a:pPr>
            <a:endParaRPr/>
          </a:p>
        </p:txBody>
      </p:sp>
      <p:sp>
        <p:nvSpPr>
          <p:cNvPr id="380" name="Arrow"/>
          <p:cNvSpPr/>
          <p:nvPr/>
        </p:nvSpPr>
        <p:spPr>
          <a:xfrm>
            <a:off x="2217835" y="3456970"/>
            <a:ext cx="234460" cy="180977"/>
          </a:xfrm>
          <a:prstGeom prst="rightArrow">
            <a:avLst>
              <a:gd name="adj1" fmla="val 18349"/>
              <a:gd name="adj2" fmla="val 64733"/>
            </a:avLst>
          </a:prstGeom>
          <a:solidFill>
            <a:srgbClr val="FF2600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2000"/>
            </a:pPr>
            <a:endParaRPr/>
          </a:p>
        </p:txBody>
      </p:sp>
      <p:sp>
        <p:nvSpPr>
          <p:cNvPr id="381" name="Arrow"/>
          <p:cNvSpPr/>
          <p:nvPr/>
        </p:nvSpPr>
        <p:spPr>
          <a:xfrm>
            <a:off x="1160425" y="3482370"/>
            <a:ext cx="234460" cy="180977"/>
          </a:xfrm>
          <a:prstGeom prst="rightArrow">
            <a:avLst>
              <a:gd name="adj1" fmla="val 18349"/>
              <a:gd name="adj2" fmla="val 64733"/>
            </a:avLst>
          </a:prstGeom>
          <a:solidFill>
            <a:srgbClr val="0096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2000"/>
            </a:pPr>
            <a:endParaRPr/>
          </a:p>
        </p:txBody>
      </p:sp>
      <p:sp>
        <p:nvSpPr>
          <p:cNvPr id="382" name="Rectangle"/>
          <p:cNvSpPr/>
          <p:nvPr/>
        </p:nvSpPr>
        <p:spPr>
          <a:xfrm>
            <a:off x="7816271" y="819032"/>
            <a:ext cx="1153610" cy="5400999"/>
          </a:xfrm>
          <a:prstGeom prst="rect">
            <a:avLst/>
          </a:prstGeom>
          <a:solidFill>
            <a:srgbClr val="FFFFFF"/>
          </a:solidFill>
          <a:ln w="50800">
            <a:solidFill>
              <a:srgbClr val="FFFB00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83" name="intéressant…"/>
          <p:cNvSpPr txBox="1"/>
          <p:nvPr/>
        </p:nvSpPr>
        <p:spPr>
          <a:xfrm>
            <a:off x="7868544" y="1029754"/>
            <a:ext cx="1049063" cy="508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>
                <a:latin typeface="Chalkboard"/>
                <a:ea typeface="Chalkboard"/>
                <a:cs typeface="Chalkboard"/>
                <a:sym typeface="Chalkboard"/>
              </a:defRPr>
            </a:pPr>
            <a:r>
              <a:t>intéressant</a:t>
            </a:r>
          </a:p>
          <a:p>
            <a:pPr algn="ctr">
              <a:defRPr sz="1100">
                <a:latin typeface="Chalkboard"/>
                <a:ea typeface="Chalkboard"/>
                <a:cs typeface="Chalkboard"/>
                <a:sym typeface="Chalkboard"/>
              </a:defRPr>
            </a:pPr>
            <a:r>
              <a:t>interesting</a:t>
            </a:r>
          </a:p>
        </p:txBody>
      </p:sp>
      <p:sp>
        <p:nvSpPr>
          <p:cNvPr id="384" name="génial…"/>
          <p:cNvSpPr txBox="1"/>
          <p:nvPr/>
        </p:nvSpPr>
        <p:spPr>
          <a:xfrm>
            <a:off x="8101424" y="2538566"/>
            <a:ext cx="606598" cy="508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>
                <a:latin typeface="Chalkboard"/>
                <a:ea typeface="Chalkboard"/>
                <a:cs typeface="Chalkboard"/>
                <a:sym typeface="Chalkboard"/>
              </a:defRPr>
            </a:pPr>
            <a:r>
              <a:t>génial</a:t>
            </a:r>
          </a:p>
          <a:p>
            <a:pPr algn="ctr">
              <a:defRPr sz="1100">
                <a:latin typeface="Chalkboard"/>
                <a:ea typeface="Chalkboard"/>
                <a:cs typeface="Chalkboard"/>
                <a:sym typeface="Chalkboard"/>
              </a:defRPr>
            </a:pPr>
            <a:r>
              <a:t>brilliant</a:t>
            </a:r>
          </a:p>
        </p:txBody>
      </p:sp>
      <p:sp>
        <p:nvSpPr>
          <p:cNvPr id="385" name="amusant…"/>
          <p:cNvSpPr txBox="1"/>
          <p:nvPr/>
        </p:nvSpPr>
        <p:spPr>
          <a:xfrm>
            <a:off x="7991720" y="1784160"/>
            <a:ext cx="814359" cy="508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>
                <a:latin typeface="Chalkboard"/>
                <a:ea typeface="Chalkboard"/>
                <a:cs typeface="Chalkboard"/>
                <a:sym typeface="Chalkboard"/>
              </a:defRPr>
            </a:pPr>
            <a:r>
              <a:t>amusant</a:t>
            </a:r>
          </a:p>
          <a:p>
            <a:pPr algn="ctr">
              <a:defRPr sz="1100">
                <a:latin typeface="Chalkboard"/>
                <a:ea typeface="Chalkboard"/>
                <a:cs typeface="Chalkboard"/>
                <a:sym typeface="Chalkboard"/>
              </a:defRPr>
            </a:pPr>
            <a:r>
              <a:t>fun</a:t>
            </a:r>
          </a:p>
        </p:txBody>
      </p:sp>
      <p:sp>
        <p:nvSpPr>
          <p:cNvPr id="386" name="célèbre…"/>
          <p:cNvSpPr txBox="1"/>
          <p:nvPr/>
        </p:nvSpPr>
        <p:spPr>
          <a:xfrm>
            <a:off x="8044309" y="3292972"/>
            <a:ext cx="732476" cy="508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>
                <a:latin typeface="Chalkboard"/>
                <a:ea typeface="Chalkboard"/>
                <a:cs typeface="Chalkboard"/>
                <a:sym typeface="Chalkboard"/>
              </a:defRPr>
            </a:pPr>
            <a:r>
              <a:t>célèbre</a:t>
            </a:r>
          </a:p>
          <a:p>
            <a:pPr algn="ctr">
              <a:defRPr sz="1100">
                <a:latin typeface="Chalkboard"/>
                <a:ea typeface="Chalkboard"/>
                <a:cs typeface="Chalkboard"/>
                <a:sym typeface="Chalkboard"/>
              </a:defRPr>
            </a:pPr>
            <a:r>
              <a:t>famous</a:t>
            </a:r>
          </a:p>
        </p:txBody>
      </p:sp>
      <p:sp>
        <p:nvSpPr>
          <p:cNvPr id="387" name="Arrow"/>
          <p:cNvSpPr/>
          <p:nvPr/>
        </p:nvSpPr>
        <p:spPr>
          <a:xfrm>
            <a:off x="7556149" y="4795665"/>
            <a:ext cx="265794" cy="180977"/>
          </a:xfrm>
          <a:prstGeom prst="rightArrow">
            <a:avLst>
              <a:gd name="adj1" fmla="val 18349"/>
              <a:gd name="adj2" fmla="val 64733"/>
            </a:avLst>
          </a:prstGeom>
          <a:solidFill>
            <a:srgbClr val="FF40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2000"/>
            </a:pPr>
            <a:endParaRPr/>
          </a:p>
        </p:txBody>
      </p:sp>
      <p:sp>
        <p:nvSpPr>
          <p:cNvPr id="388" name="Rectangle"/>
          <p:cNvSpPr/>
          <p:nvPr/>
        </p:nvSpPr>
        <p:spPr>
          <a:xfrm>
            <a:off x="6719723" y="3798999"/>
            <a:ext cx="826624" cy="2526685"/>
          </a:xfrm>
          <a:prstGeom prst="rect">
            <a:avLst/>
          </a:prstGeom>
          <a:solidFill>
            <a:srgbClr val="FFFFFF"/>
          </a:solidFill>
          <a:ln w="50800">
            <a:solidFill>
              <a:srgbClr val="FF40FF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89" name="impressionant…"/>
          <p:cNvSpPr txBox="1"/>
          <p:nvPr/>
        </p:nvSpPr>
        <p:spPr>
          <a:xfrm>
            <a:off x="7787327" y="4047378"/>
            <a:ext cx="1258087" cy="508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>
                <a:latin typeface="Chalkboard"/>
                <a:ea typeface="Chalkboard"/>
                <a:cs typeface="Chalkboard"/>
                <a:sym typeface="Chalkboard"/>
              </a:defRPr>
            </a:pPr>
            <a:r>
              <a:t>impressionant</a:t>
            </a:r>
          </a:p>
          <a:p>
            <a:pPr algn="ctr">
              <a:defRPr sz="1100">
                <a:latin typeface="Chalkboard"/>
                <a:ea typeface="Chalkboard"/>
                <a:cs typeface="Chalkboard"/>
                <a:sym typeface="Chalkboard"/>
              </a:defRPr>
            </a:pPr>
            <a:r>
              <a:t>impressive</a:t>
            </a:r>
          </a:p>
        </p:txBody>
      </p:sp>
      <p:sp>
        <p:nvSpPr>
          <p:cNvPr id="390" name="ce sera…"/>
          <p:cNvSpPr txBox="1"/>
          <p:nvPr/>
        </p:nvSpPr>
        <p:spPr>
          <a:xfrm>
            <a:off x="6747940" y="4529582"/>
            <a:ext cx="726989" cy="713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>
              <a:defRPr sz="1500">
                <a:latin typeface="Chalkboard"/>
                <a:ea typeface="Chalkboard"/>
                <a:cs typeface="Chalkboard"/>
                <a:sym typeface="Chalkboard"/>
              </a:defRPr>
            </a:pPr>
            <a:r>
              <a:t>ce sera</a:t>
            </a:r>
          </a:p>
          <a:p>
            <a:pPr algn="ctr">
              <a:defRPr sz="1200">
                <a:latin typeface="Chalkboard"/>
                <a:ea typeface="Chalkboard"/>
                <a:cs typeface="Chalkboard"/>
                <a:sym typeface="Chalkboard"/>
              </a:defRPr>
            </a:pPr>
            <a:r>
              <a:t>it will be</a:t>
            </a:r>
          </a:p>
        </p:txBody>
      </p:sp>
      <p:sp>
        <p:nvSpPr>
          <p:cNvPr id="391" name="effrayant…"/>
          <p:cNvSpPr txBox="1"/>
          <p:nvPr/>
        </p:nvSpPr>
        <p:spPr>
          <a:xfrm>
            <a:off x="7969127" y="4801784"/>
            <a:ext cx="906135" cy="508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>
                <a:latin typeface="Chalkboard"/>
                <a:ea typeface="Chalkboard"/>
                <a:cs typeface="Chalkboard"/>
                <a:sym typeface="Chalkboard"/>
              </a:defRPr>
            </a:pPr>
            <a:r>
              <a:t>effrayant</a:t>
            </a:r>
          </a:p>
          <a:p>
            <a:pPr algn="ctr">
              <a:defRPr sz="1100">
                <a:latin typeface="Chalkboard"/>
                <a:ea typeface="Chalkboard"/>
                <a:cs typeface="Chalkboard"/>
                <a:sym typeface="Chalkboard"/>
              </a:defRPr>
            </a:pPr>
            <a:r>
              <a:t>scary</a:t>
            </a:r>
          </a:p>
        </p:txBody>
      </p:sp>
      <p:sp>
        <p:nvSpPr>
          <p:cNvPr id="392" name="passionant…"/>
          <p:cNvSpPr txBox="1"/>
          <p:nvPr/>
        </p:nvSpPr>
        <p:spPr>
          <a:xfrm>
            <a:off x="7930430" y="5556190"/>
            <a:ext cx="995176" cy="508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>
                <a:latin typeface="Chalkboard"/>
                <a:ea typeface="Chalkboard"/>
                <a:cs typeface="Chalkboard"/>
                <a:sym typeface="Chalkboard"/>
              </a:defRPr>
            </a:pPr>
            <a:r>
              <a:t>passionant</a:t>
            </a:r>
          </a:p>
          <a:p>
            <a:pPr algn="ctr">
              <a:defRPr sz="1100">
                <a:latin typeface="Chalkboard"/>
                <a:ea typeface="Chalkboard"/>
                <a:cs typeface="Chalkboard"/>
                <a:sym typeface="Chalkboard"/>
              </a:defRPr>
            </a:pPr>
            <a:r>
              <a:t>exciting</a:t>
            </a:r>
          </a:p>
        </p:txBody>
      </p:sp>
      <p:sp>
        <p:nvSpPr>
          <p:cNvPr id="393" name="Arrow"/>
          <p:cNvSpPr/>
          <p:nvPr/>
        </p:nvSpPr>
        <p:spPr>
          <a:xfrm>
            <a:off x="5362774" y="4646889"/>
            <a:ext cx="1302736" cy="180977"/>
          </a:xfrm>
          <a:prstGeom prst="rightArrow">
            <a:avLst>
              <a:gd name="adj1" fmla="val 18349"/>
              <a:gd name="adj2" fmla="val 64733"/>
            </a:avLst>
          </a:prstGeom>
          <a:solidFill>
            <a:srgbClr val="FF9300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2000"/>
            </a:pPr>
            <a:endParaRPr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Paris - giving an opinion.pdf" descr="Paris - giving an opinio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437" y="0"/>
            <a:ext cx="4849126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3" y="0"/>
            <a:ext cx="6143669" cy="4771148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extBox 2"/>
          <p:cNvSpPr txBox="1"/>
          <p:nvPr/>
        </p:nvSpPr>
        <p:spPr>
          <a:xfrm>
            <a:off x="1571603" y="4786322"/>
            <a:ext cx="6281997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l’Arc de triomphe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71413"/>
            <a:ext cx="6572296" cy="4929223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TextBox 2"/>
          <p:cNvSpPr txBox="1"/>
          <p:nvPr/>
        </p:nvSpPr>
        <p:spPr>
          <a:xfrm>
            <a:off x="1214414" y="4929197"/>
            <a:ext cx="6822242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le musée du Louvre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-24"/>
            <a:ext cx="5000660" cy="548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TextBox 2"/>
          <p:cNvSpPr txBox="1"/>
          <p:nvPr/>
        </p:nvSpPr>
        <p:spPr>
          <a:xfrm>
            <a:off x="1857356" y="5500701"/>
            <a:ext cx="5408375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le Sacré-Coeur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87" y="142908"/>
            <a:ext cx="6762723" cy="5072042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TextBox 3"/>
          <p:cNvSpPr txBox="1"/>
          <p:nvPr/>
        </p:nvSpPr>
        <p:spPr>
          <a:xfrm>
            <a:off x="2301169" y="4705581"/>
            <a:ext cx="4986075" cy="2199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60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la cathédrale </a:t>
            </a:r>
          </a:p>
          <a:p>
            <a:pPr>
              <a:defRPr sz="60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Notre-Dame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3" y="142851"/>
            <a:ext cx="6357984" cy="4243954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TextBox 2"/>
          <p:cNvSpPr txBox="1"/>
          <p:nvPr/>
        </p:nvSpPr>
        <p:spPr>
          <a:xfrm>
            <a:off x="1428728" y="4714883"/>
            <a:ext cx="6522353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le Parc Disneyland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s-15.jpeg" descr="images-15.jpeg"/>
          <p:cNvPicPr>
            <a:picLocks noChangeAspect="1"/>
          </p:cNvPicPr>
          <p:nvPr/>
        </p:nvPicPr>
        <p:blipFill>
          <a:blip r:embed="rId2"/>
          <a:srcRect l="8052" r="8052"/>
          <a:stretch>
            <a:fillRect/>
          </a:stretch>
        </p:blipFill>
        <p:spPr>
          <a:xfrm>
            <a:off x="1571603" y="142851"/>
            <a:ext cx="6357984" cy="4243954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extBox 2"/>
          <p:cNvSpPr txBox="1"/>
          <p:nvPr/>
        </p:nvSpPr>
        <p:spPr>
          <a:xfrm>
            <a:off x="1428728" y="4714883"/>
            <a:ext cx="6858705" cy="1145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le Centre Pompidou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1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DCE6F2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472</Words>
  <Application>Microsoft Office PowerPoint</Application>
  <PresentationFormat>On-screen Show (4:3)</PresentationFormat>
  <Paragraphs>148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Chalkboard</vt:lpstr>
      <vt:lpstr>Comic Sans MS</vt:lpstr>
      <vt:lpstr>Magical Mystery Tour Outline Shadow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Qu’est-ce que tu vas faire à Paris?</vt:lpstr>
      <vt:lpstr>Qu’est-ce que tu vas faire à Paris?</vt:lpstr>
      <vt:lpstr>Qu’est-ce que tu vas faire à Paris?</vt:lpstr>
      <vt:lpstr>Qu’est-ce que tu vas faire à Paris?</vt:lpstr>
      <vt:lpstr>Qu’est-ce que tu vas faire à Paris?</vt:lpstr>
      <vt:lpstr>Qu’est-ce que tu vas faire à Paris?</vt:lpstr>
      <vt:lpstr>Qu’est-ce que tu vas faire à Paris?</vt:lpstr>
      <vt:lpstr>PowerPoint Presentation</vt:lpstr>
      <vt:lpstr>To improve these sentences we can add the day. </vt:lpstr>
      <vt:lpstr>PowerPoint Presentation</vt:lpstr>
      <vt:lpstr>Because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</dc:creator>
  <cp:lastModifiedBy>Lisa Kaler</cp:lastModifiedBy>
  <cp:revision>4</cp:revision>
  <dcterms:modified xsi:type="dcterms:W3CDTF">2020-06-08T12:11:23Z</dcterms:modified>
</cp:coreProperties>
</file>